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Lst>
  <p:notesMasterIdLst>
    <p:notesMasterId r:id="rId63"/>
  </p:notesMasterIdLst>
  <p:sldIdLst>
    <p:sldId id="256" r:id="rId5"/>
    <p:sldId id="258" r:id="rId6"/>
    <p:sldId id="259" r:id="rId7"/>
    <p:sldId id="260" r:id="rId8"/>
    <p:sldId id="305" r:id="rId9"/>
    <p:sldId id="304" r:id="rId10"/>
    <p:sldId id="303" r:id="rId11"/>
    <p:sldId id="311" r:id="rId12"/>
    <p:sldId id="384" r:id="rId13"/>
    <p:sldId id="343" r:id="rId14"/>
    <p:sldId id="374" r:id="rId15"/>
    <p:sldId id="373" r:id="rId16"/>
    <p:sldId id="307" r:id="rId17"/>
    <p:sldId id="371" r:id="rId18"/>
    <p:sldId id="372" r:id="rId19"/>
    <p:sldId id="375" r:id="rId20"/>
    <p:sldId id="377" r:id="rId21"/>
    <p:sldId id="378" r:id="rId22"/>
    <p:sldId id="379" r:id="rId23"/>
    <p:sldId id="380" r:id="rId24"/>
    <p:sldId id="381" r:id="rId25"/>
    <p:sldId id="382" r:id="rId26"/>
    <p:sldId id="383" r:id="rId27"/>
    <p:sldId id="302" r:id="rId28"/>
    <p:sldId id="370" r:id="rId29"/>
    <p:sldId id="309" r:id="rId30"/>
    <p:sldId id="314" r:id="rId31"/>
    <p:sldId id="313" r:id="rId32"/>
    <p:sldId id="315" r:id="rId33"/>
    <p:sldId id="316" r:id="rId34"/>
    <p:sldId id="317" r:id="rId35"/>
    <p:sldId id="318" r:id="rId36"/>
    <p:sldId id="319" r:id="rId37"/>
    <p:sldId id="324" r:id="rId38"/>
    <p:sldId id="320" r:id="rId39"/>
    <p:sldId id="321" r:id="rId40"/>
    <p:sldId id="310" r:id="rId41"/>
    <p:sldId id="323" r:id="rId42"/>
    <p:sldId id="325" r:id="rId43"/>
    <p:sldId id="326" r:id="rId44"/>
    <p:sldId id="327" r:id="rId45"/>
    <p:sldId id="328" r:id="rId46"/>
    <p:sldId id="329" r:id="rId47"/>
    <p:sldId id="331" r:id="rId48"/>
    <p:sldId id="332" r:id="rId49"/>
    <p:sldId id="333" r:id="rId50"/>
    <p:sldId id="336" r:id="rId51"/>
    <p:sldId id="337" r:id="rId52"/>
    <p:sldId id="367" r:id="rId53"/>
    <p:sldId id="335" r:id="rId54"/>
    <p:sldId id="334" r:id="rId55"/>
    <p:sldId id="338" r:id="rId56"/>
    <p:sldId id="340" r:id="rId57"/>
    <p:sldId id="341" r:id="rId58"/>
    <p:sldId id="342" r:id="rId59"/>
    <p:sldId id="265" r:id="rId60"/>
    <p:sldId id="368" r:id="rId61"/>
    <p:sldId id="369" r:id="rId62"/>
  </p:sldIdLst>
  <p:sldSz cx="9144000" cy="5143500" type="screen16x9"/>
  <p:notesSz cx="9144000" cy="6858000"/>
  <p:embeddedFontLst>
    <p:embeddedFont>
      <p:font typeface="Inter" panose="02000503000000020004" pitchFamily="2" charset="0"/>
      <p:regular r:id="rId64"/>
      <p:bold r:id="rId65"/>
      <p:italic r:id="rId66"/>
      <p:boldItalic r:id="rId67"/>
    </p:embeddedFont>
    <p:embeddedFont>
      <p:font typeface="Inter SemiBold" panose="02000503000000020004" pitchFamily="2" charset="0"/>
      <p:regular r:id="rId68"/>
      <p:bold r:id="rId69"/>
      <p:italic r:id="rId70"/>
      <p:boldItalic r:id="rId71"/>
    </p:embeddedFont>
    <p:embeddedFont>
      <p:font typeface="Lato" panose="020F0502020204030203" pitchFamily="34" charset="77"/>
      <p:regular r:id="rId72"/>
      <p:bold r:id="rId73"/>
      <p:italic r:id="rId74"/>
      <p:boldItalic r:id="rId75"/>
    </p:embeddedFont>
    <p:embeddedFont>
      <p:font typeface="Nunito Light" pitchFamily="2" charset="77"/>
      <p:regular r:id="rId76"/>
      <p: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0: INTRODUCTION" id="{C74A144A-9BE9-784B-8C73-85ABACAB67BC}">
          <p14:sldIdLst>
            <p14:sldId id="256"/>
            <p14:sldId id="258"/>
            <p14:sldId id="259"/>
          </p14:sldIdLst>
        </p14:section>
        <p14:section name="01: GAITHER STEPHENS" id="{D8099063-5C7D-F64F-8074-513C3A64A0DF}">
          <p14:sldIdLst>
            <p14:sldId id="260"/>
            <p14:sldId id="305"/>
            <p14:sldId id="304"/>
            <p14:sldId id="303"/>
            <p14:sldId id="311"/>
            <p14:sldId id="384"/>
          </p14:sldIdLst>
        </p14:section>
        <p14:section name="02: Race, Rent and Power Groundwork" id="{F7A6856D-ECD7-E142-9C1C-10679F28E4CA}">
          <p14:sldIdLst>
            <p14:sldId id="343"/>
            <p14:sldId id="374"/>
            <p14:sldId id="373"/>
            <p14:sldId id="307"/>
            <p14:sldId id="371"/>
            <p14:sldId id="372"/>
            <p14:sldId id="375"/>
            <p14:sldId id="377"/>
            <p14:sldId id="378"/>
            <p14:sldId id="379"/>
            <p14:sldId id="380"/>
            <p14:sldId id="381"/>
            <p14:sldId id="382"/>
            <p14:sldId id="383"/>
          </p14:sldIdLst>
        </p14:section>
        <p14:section name="03: You Say Data, I Say Data" id="{DB996774-7710-7640-A2C9-4362E5A750B3}">
          <p14:sldIdLst>
            <p14:sldId id="302"/>
            <p14:sldId id="370"/>
            <p14:sldId id="309"/>
            <p14:sldId id="314"/>
            <p14:sldId id="313"/>
            <p14:sldId id="315"/>
            <p14:sldId id="316"/>
            <p14:sldId id="317"/>
            <p14:sldId id="318"/>
            <p14:sldId id="319"/>
            <p14:sldId id="324"/>
            <p14:sldId id="320"/>
            <p14:sldId id="321"/>
            <p14:sldId id="310"/>
          </p14:sldIdLst>
        </p14:section>
        <p14:section name="04: KPI's Visualizations, and Dashboards OH MY!" id="{1F6EA67C-9600-094A-BFE8-053A9227288B}">
          <p14:sldIdLst>
            <p14:sldId id="323"/>
            <p14:sldId id="325"/>
            <p14:sldId id="326"/>
            <p14:sldId id="327"/>
            <p14:sldId id="328"/>
            <p14:sldId id="329"/>
            <p14:sldId id="331"/>
            <p14:sldId id="332"/>
            <p14:sldId id="333"/>
            <p14:sldId id="336"/>
            <p14:sldId id="337"/>
            <p14:sldId id="367"/>
            <p14:sldId id="335"/>
            <p14:sldId id="334"/>
            <p14:sldId id="338"/>
            <p14:sldId id="340"/>
            <p14:sldId id="341"/>
            <p14:sldId id="342"/>
            <p14:sldId id="265"/>
            <p14:sldId id="368"/>
          </p14:sldIdLst>
        </p14:section>
        <p14:section name="THE END" id="{FE10DF7E-39EB-B041-B785-2C0BA436AC9C}">
          <p14:sldIdLst>
            <p14:sldId id="369"/>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FD78"/>
    <a:srgbClr val="FF2F92"/>
    <a:srgbClr val="941100"/>
    <a:srgbClr val="3C3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5D2E8-7E22-9F41-A0A0-E3F0FD637E02}" v="83" dt="2025-10-16T00:55:07.217"/>
  </p1510:revLst>
</p1510:revInfo>
</file>

<file path=ppt/tableStyles.xml><?xml version="1.0" encoding="utf-8"?>
<a:tblStyleLst xmlns:a="http://schemas.openxmlformats.org/drawingml/2006/main" def="{636F38B8-F938-4CB4-A686-41F9285F4D67}">
  <a:tblStyle styleId="{636F38B8-F938-4CB4-A686-41F9285F4D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3FB0077-4467-44EC-8632-8C02AAB4AA3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33"/>
    <p:restoredTop sz="74570"/>
  </p:normalViewPr>
  <p:slideViewPr>
    <p:cSldViewPr snapToGrid="0">
      <p:cViewPr varScale="1">
        <p:scale>
          <a:sx n="83" d="100"/>
          <a:sy n="83" d="100"/>
        </p:scale>
        <p:origin x="1536" y="4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dfce81f19_0_4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dfce81f19_0_4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Good afternoon, </a:t>
            </a:r>
            <a:r>
              <a:rPr lang="en-US" dirty="0"/>
              <a:t>everyone. I’m really glad you’re here.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Today, I want to explore three forces that shape almost every housing outcome in America — race, rent, and power. My goal isn’t to drown you in data or tell you something brand new. It’s to take what you already know, connect the dots, and make it simple enough to investigate, act on, and share.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By the end, I’ll show you a live racial equity dashboard that makes these patterns visible — because once you can see inequity clearly, you can’t unsee it. And that’s where change starts.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A8455C57-1AA7-B0DD-1757-64A86B76EB68}"/>
            </a:ext>
          </a:extLst>
        </p:cNvPr>
        <p:cNvGrpSpPr/>
        <p:nvPr/>
      </p:nvGrpSpPr>
      <p:grpSpPr>
        <a:xfrm>
          <a:off x="0" y="0"/>
          <a:ext cx="0" cy="0"/>
          <a:chOff x="0" y="0"/>
          <a:chExt cx="0" cy="0"/>
        </a:xfrm>
      </p:grpSpPr>
      <p:sp>
        <p:nvSpPr>
          <p:cNvPr id="217" name="Google Shape;217;g54dda1946d_6_308:notes">
            <a:extLst>
              <a:ext uri="{FF2B5EF4-FFF2-40B4-BE49-F238E27FC236}">
                <a16:creationId xmlns:a16="http://schemas.microsoft.com/office/drawing/2014/main" id="{3C228070-66E0-707F-34BA-28C29A3F508D}"/>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4dda1946d_6_308:notes">
            <a:extLst>
              <a:ext uri="{FF2B5EF4-FFF2-40B4-BE49-F238E27FC236}">
                <a16:creationId xmlns:a16="http://schemas.microsoft.com/office/drawing/2014/main" id="{0D0EF5E9-293D-913E-68C9-F6791DCEDA72}"/>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Before we get too deep, I want to set expectations. I’m not here to tell you things you don’t already know — I just want to make what you already do know compact enough to investigate, act on, and share.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When I say “Race, Rent, and Power,” I’m talking about three threads woven through every housing outcome. Race determines who’s invited or excluded. Rent is the toll we pay to stay included. Power decides who sets that toll — and who collects 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They don’t act separately; they write the script together. And that script decides who thrives, who struggles, and who gets left out.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384470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3A717C1A-61DA-3A38-93F6-A6BCD2E04D33}"/>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034D319F-3852-E026-1293-47BBA1FB8177}"/>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1039713F-7D35-38B7-50E1-16FB490122B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Before we dive into history, let’s start with something visual.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Equality gives everyone the same thing. Equity gives people what they actually need.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In this image, everyone gets a sidewalk — but only one person can really move forward. The difference isn’t about effort; it’s about design.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Housing programs often make this same mistake. We use the same process for everyone, then call the results “fair.” But fairness isn’t about sameness; it’s about removing the barriers that were built unevenly to begin with.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900" dirty="0"/>
          </a:p>
          <a:p>
            <a:pPr marL="0" lvl="0" indent="0" algn="l" rtl="0">
              <a:spcBef>
                <a:spcPts val="0"/>
              </a:spcBef>
              <a:spcAft>
                <a:spcPts val="0"/>
              </a:spcAft>
              <a:buNone/>
            </a:pPr>
            <a:r>
              <a:rPr lang="en-US" sz="900" dirty="0"/>
              <a:t>###END OF NOTE###</a:t>
            </a:r>
          </a:p>
          <a:p>
            <a:pPr marL="0" lvl="0" indent="0" algn="l" rtl="0">
              <a:spcBef>
                <a:spcPts val="0"/>
              </a:spcBef>
              <a:spcAft>
                <a:spcPts val="0"/>
              </a:spcAft>
              <a:buNone/>
            </a:pPr>
            <a:endParaRPr lang="en-US" sz="900" dirty="0"/>
          </a:p>
        </p:txBody>
      </p:sp>
    </p:spTree>
    <p:extLst>
      <p:ext uri="{BB962C8B-B14F-4D97-AF65-F5344CB8AC3E}">
        <p14:creationId xmlns:p14="http://schemas.microsoft.com/office/powerpoint/2010/main" val="182693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EEE2983D-BC2D-3AD8-3F88-C65B297BD7C4}"/>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EE03AD8E-09CD-8D73-14BC-CF70ED9BB28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0E246F9F-8662-1A91-3A3F-F3994959021A}"/>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Here’s that same lesson in another form. Everyone gets a bike — but not everyone can ride 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This is what happens when policy is built for the “average” person. The average person doesn’t exist.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Equity is about fit — designing systems that meet people where they actually are so everyone has a real chance to move forward. When we get the fit wrong, we don’t close gaps — we reinforce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900" dirty="0"/>
          </a:p>
          <a:p>
            <a:pPr marL="0" lvl="0" indent="0" algn="l" rtl="0">
              <a:spcBef>
                <a:spcPts val="0"/>
              </a:spcBef>
              <a:spcAft>
                <a:spcPts val="0"/>
              </a:spcAft>
              <a:buNone/>
            </a:pPr>
            <a:r>
              <a:rPr lang="en-US" sz="900" dirty="0"/>
              <a:t>###END OF NOTE###</a:t>
            </a:r>
          </a:p>
          <a:p>
            <a:pPr marL="0" lvl="0" indent="0" algn="l" rtl="0">
              <a:spcBef>
                <a:spcPts val="0"/>
              </a:spcBef>
              <a:spcAft>
                <a:spcPts val="0"/>
              </a:spcAft>
              <a:buNone/>
            </a:pPr>
            <a:endParaRPr lang="en-US" sz="900" dirty="0"/>
          </a:p>
        </p:txBody>
      </p:sp>
    </p:spTree>
    <p:extLst>
      <p:ext uri="{BB962C8B-B14F-4D97-AF65-F5344CB8AC3E}">
        <p14:creationId xmlns:p14="http://schemas.microsoft.com/office/powerpoint/2010/main" val="91630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964D6CB1-5BE0-0A0A-0FA0-A305B33430ED}"/>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439F7C09-9F44-8112-7F6B-6CD195DA3DBD}"/>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04695D27-6819-F796-A921-376D531CDC4A}"/>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dirty="0"/>
              <a:t>This image takes it a step further. Equality gives everyone the same box to stand on. Equity gives people what they actually need to see the game. In housing, that might look like targeted rent relief, fair-chance screening, or voucher protections — policies that lift those blocked by taller fences. It’s not favoritism; it’s fixing sightlines. When we pretend everyone’s view was equal to begin with, some people are left staring at the fence forever.</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###END OF NOTE###</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dirty="0"/>
              <a:t>https://</a:t>
            </a:r>
            <a:r>
              <a:rPr lang="en-US" dirty="0" err="1"/>
              <a:t>interactioninstitute.org</a:t>
            </a:r>
            <a:r>
              <a:rPr lang="en-US" dirty="0"/>
              <a:t>/illustrating-equality-vs-equity/</a:t>
            </a:r>
            <a:endParaRPr dirty="0"/>
          </a:p>
        </p:txBody>
      </p:sp>
    </p:spTree>
    <p:extLst>
      <p:ext uri="{BB962C8B-B14F-4D97-AF65-F5344CB8AC3E}">
        <p14:creationId xmlns:p14="http://schemas.microsoft.com/office/powerpoint/2010/main" val="4172269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84BF342A-4B80-2F70-ABE1-5AD62FCDDDAC}"/>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FB158C09-FCF8-6B05-03A8-D0866491FE76}"/>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99BC632F-219C-48FF-6118-CA463932D829}"/>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dirty="0"/>
              <a:t>This version adds the truth panel: reality. Even when we build boxes or programs, some still can’t reach the view while others tower above it. Reality is where we live — a mix of privilege, pressure, and policy. It reminds us that good intentions don’t cancel old math. We can’t close racial rent gaps with programs that only paper over structural costs. Reality is the part of the fence we still pretend isn’t there.</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###END OF NOTE###</a:t>
            </a:r>
          </a:p>
          <a:p>
            <a:pPr marL="0" lvl="0" indent="0" algn="l" rtl="0">
              <a:spcBef>
                <a:spcPts val="0"/>
              </a:spcBef>
              <a:spcAft>
                <a:spcPts val="0"/>
              </a:spcAft>
              <a:buNone/>
            </a:pPr>
            <a:endParaRPr lang="en-US" sz="900" dirty="0"/>
          </a:p>
        </p:txBody>
      </p:sp>
    </p:spTree>
    <p:extLst>
      <p:ext uri="{BB962C8B-B14F-4D97-AF65-F5344CB8AC3E}">
        <p14:creationId xmlns:p14="http://schemas.microsoft.com/office/powerpoint/2010/main" val="148710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D4B5161E-3ABC-BDD3-2005-9B1EE0052591}"/>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4E2410FC-BD14-7CC7-FFE3-79A7FA9F5032}"/>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FBD16042-ECA3-7D95-F62E-2FE106FB8DC6}"/>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dirty="0"/>
              <a:t>This final frame shows what we’re all working toward: liberation. In the first three scenes, we’re still managing imbalance — building boxes, adjusting height, trying to make the game visible. Liberation is when the entire fence is redesigned or removed because it’s no longer needed. It’s when fairness isn’t an after-thought policy but the default condition of the system. That’s the dream for housing: a market and a culture where affordability, access, and respect don’t depend on constant correction. Equity is the bridge we build; liberation is the point when everyone can cross without it.</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###END OF NOTE###</a:t>
            </a:r>
          </a:p>
          <a:p>
            <a:pPr marL="0" lvl="0" indent="0" algn="l" rtl="0">
              <a:spcBef>
                <a:spcPts val="0"/>
              </a:spcBef>
              <a:spcAft>
                <a:spcPts val="0"/>
              </a:spcAft>
              <a:buNone/>
            </a:pPr>
            <a:endParaRPr lang="en-US" sz="900" dirty="0"/>
          </a:p>
        </p:txBody>
      </p:sp>
    </p:spTree>
    <p:extLst>
      <p:ext uri="{BB962C8B-B14F-4D97-AF65-F5344CB8AC3E}">
        <p14:creationId xmlns:p14="http://schemas.microsoft.com/office/powerpoint/2010/main" val="192274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8F21E4FD-D7D1-30A7-6E12-460264D3C716}"/>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35E3A195-66CD-B699-3395-870ECC4B0DD8}"/>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7AAC9C29-D006-A153-85A3-5E6BBE09A4D4}"/>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dirty="0"/>
              <a:t>Now that we’ve talked about equity and what fairness should look like, let’s talk about how we got so far from it in housing. In the 1930s, the Federal Housing Authority insured low-down-payment mortgages for millions of white families—but excluded Black families through redlining. Redlining is the act of refusing (a loan or insurance) to someone because they live in an area deemed to be a poor financial risk. In the 1940s, the GI Bill promised opportunity but upheld racially restrictive covenants, denying Black veterans access to those loans. By the 1950s, “urban renewal” cleared entire Black neighborhoods for highways and civic projects. Each policy reinforced the next: exclusion → confinement → displacement. The result was not just segregation—it was stolen opportunity, and the start of a rent-based system where ownership for some meant dependency for others.</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###END OF NOTE###</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https://</a:t>
            </a:r>
            <a:r>
              <a:rPr lang="en-US" sz="900" dirty="0" err="1"/>
              <a:t>www.habitat.org</a:t>
            </a:r>
            <a:r>
              <a:rPr lang="en-US" sz="900" dirty="0"/>
              <a:t>/historic-housing-discrimination-us</a:t>
            </a:r>
          </a:p>
        </p:txBody>
      </p:sp>
    </p:spTree>
    <p:extLst>
      <p:ext uri="{BB962C8B-B14F-4D97-AF65-F5344CB8AC3E}">
        <p14:creationId xmlns:p14="http://schemas.microsoft.com/office/powerpoint/2010/main" val="1286812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F1FAFF41-68DA-0063-C7B8-CD3E810D1278}"/>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45435F96-5D84-26C7-D68E-BD3CFE7B1BB3}"/>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D5420DF3-FB90-4DD4-DC5B-68F35B5F846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1968, the Fair Housing Act banned racially restrictive deeds—a huge step—but it didn’t stop exclusion. Cities simply swapped racial language for economic zoning. Multifamily units were zoned out, “lot-size minimums” priced out lower-income families, and mortgage access remained tilted. In effect, the law stopped saying “you can’t live here,” but it didn’t change the systems making that true. That’s why racial segregation remained baked into our housing map long after the ink on that law dried.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118182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1393C4C4-DD9B-5E61-95E9-48E8563F7BEC}"/>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EBB790D7-6CA5-0C3A-7244-8F34F0D3AA89}"/>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D8A28286-4474-072B-5BB3-F7A09D9B7194}"/>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By the ’70s, policymakers tried to repair decades of redlining with the Community Reinvestment Act. It asked banks to lend fairly in all neighborhoods. But here’s the problem: the same institutions that created red lines were now grading their own homework. Black borrowers were still targeted with predatory loans, inflated interest rates, and refinance scams. The law’s spirit was equity, but the practice remained extraction. If redlining said, “you can’t have credit,” predatory lending said, “you can — but it’ll cost you more.”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167704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B3E12D60-10AA-F6A1-6056-BA0916E78290}"/>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7033A48F-5210-91DE-F553-4DEC13C66DE2}"/>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2F474021-F3BD-3B45-09C9-A40668EB544F}"/>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From the 1980s through the Great Recession, racial parity in housing remained elusive. Subprime lenders preyed on Black and Latino homeowners, steering them into high-risk loans even when they qualified for better ones. When the crash hit, those families lost homes — and the wealth that should have built stability for the next generation. Investors then bought those foreclosures and turned them into rentals, raising prices for everyone. That’s how we went from an ownership gap to a rent trap. When we talk about affordability today, this is what we’re really measuring — the cost of yesterday’s policy still collecting interest.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322071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d431007ba2_0_21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431007ba2_0_2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Here’s where we’re headed.</a:t>
            </a:r>
          </a:p>
          <a:p>
            <a:pPr marL="0" lvl="0" indent="0" algn="l" rtl="0">
              <a:spcBef>
                <a:spcPts val="0"/>
              </a:spcBef>
              <a:spcAft>
                <a:spcPts val="0"/>
              </a:spcAft>
              <a:buNone/>
            </a:pPr>
            <a:r>
              <a:rPr lang="en-US" dirty="0"/>
              <a:t>We’ll start with a little background about who I am and how I got here, then move into what racial equity really means — and why rent and power are so tightly linked.</a:t>
            </a:r>
          </a:p>
          <a:p>
            <a:pPr marL="0" lvl="0" indent="0" algn="l" rtl="0">
              <a:spcBef>
                <a:spcPts val="0"/>
              </a:spcBef>
              <a:spcAft>
                <a:spcPts val="0"/>
              </a:spcAft>
              <a:buNone/>
            </a:pPr>
            <a:r>
              <a:rPr lang="en-US" dirty="0"/>
              <a:t>After that, we’ll look at how data helps us separate what’s true from what’s assumed, and how visualization transforms that truth into something anyone can understand.</a:t>
            </a:r>
          </a:p>
          <a:p>
            <a:pPr marL="0" lvl="0" indent="0" algn="l" rtl="0">
              <a:spcBef>
                <a:spcPts val="0"/>
              </a:spcBef>
              <a:spcAft>
                <a:spcPts val="0"/>
              </a:spcAft>
              <a:buNone/>
            </a:pPr>
            <a:r>
              <a:rPr lang="en-US" dirty="0"/>
              <a:t>Then we’ll bring it all together in a demo of the Community Equity Dashboard — and wrap up with your questions and thoughts.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DE2E5375-76AC-8741-022D-7B8BF90C5C41}"/>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D79D6193-7596-1C4D-A224-2125F3CD4A7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363ED23D-1A9A-B23A-3299-FB810CA8480B}"/>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COVID didn’t create inequality — it made it impossible to ignore. What changed in the 2020s wasn’t just exposure but accountability. For the first time, we saw eviction moratoriums, rent-relief dashboards, and equity goals baked into funding decisions. Data became part of the response, not just the diagnosis. This decade marks the moment when equity stopped being an aspiration and started being measured.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137726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E61EAD2F-7080-74B9-F820-AFFDE891B974}"/>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4AEB0F33-CD49-05C6-186E-9C7B4116D950}"/>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9E7DBC6A-09C8-908B-3237-F8C2C375C6D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 here’s what that history leaves us with today. More than half of Black renters—and over half of Latino renters—spend at least 30 percent of their income on rent. For white renters, it’s about 42 percent. That difference might sound small, but it’s what separates stability from stress. It means fewer savings, fewer choices, and less protection when something goes wrong. Rent isn’t just a payment; it’s a pressure valve that determines who stays secure and who stays scared. When rent keeps rising faster than wages, it’s not just expensive—it’s exclusion reinvented.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1685426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328F28F0-EB7A-E3AA-03E4-4FB1C13DD15E}"/>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C5DBF405-EBF1-953C-ED30-2E9DDB2F90D9}"/>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7AFBAAB5-C446-56BD-6FC3-D35E206F3383}"/>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When we trace this line out, we see the real story. The same neighborhoods redlined 80 years ago are still the ones with the highest eviction rates and the greatest homelessness today. That’s not coincidence—it’s continuity. Rent pressure pushes families to the edge, eviction delivers the shove, and the system measures it only when it becomes homelessness. But if we wait until someone loses everything to intervene, we’ve already failed. Preventing homelessness starts with stabilizing rent and dismantling the barriers that make stability uneven in the first place.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2118751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9FB58986-666C-048E-72AB-9C4B3558AD0F}"/>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F29561A3-47E7-2E5E-9686-863339795A69}"/>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40B065A9-089E-35C2-2A48-4FDFD84F409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Everything we’ve talked about so far — the history, the policy shifts, the inequities that ripple forward — they all leave a fingerprint in the data. The dashboard I’ll show you later makes those fingerprints visible. It breaks down homelessness, housing rates, chronic homelessness, children in crisis, and returns to homelessness — all side-by-side by race. You can explore who’s entering the system, who’s being housed, and who’s coming back. It’s not about numbers for numbers’ sake; it’s about accountability. Because when we can see disparity in real time, we can stop debating if it exists and start asking the only question that matters — what are we going to do about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366795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C4CCD352-09CB-1861-4D64-AA686EA5EB4F}"/>
            </a:ext>
          </a:extLst>
        </p:cNvPr>
        <p:cNvGrpSpPr/>
        <p:nvPr/>
      </p:nvGrpSpPr>
      <p:grpSpPr>
        <a:xfrm>
          <a:off x="0" y="0"/>
          <a:ext cx="0" cy="0"/>
          <a:chOff x="0" y="0"/>
          <a:chExt cx="0" cy="0"/>
        </a:xfrm>
      </p:grpSpPr>
      <p:sp>
        <p:nvSpPr>
          <p:cNvPr id="217" name="Google Shape;217;g54dda1946d_6_308:notes">
            <a:extLst>
              <a:ext uri="{FF2B5EF4-FFF2-40B4-BE49-F238E27FC236}">
                <a16:creationId xmlns:a16="http://schemas.microsoft.com/office/drawing/2014/main" id="{ACBB96C8-1748-9091-6F30-EBF8E658D1F9}"/>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4dda1946d_6_308:notes">
            <a:extLst>
              <a:ext uri="{FF2B5EF4-FFF2-40B4-BE49-F238E27FC236}">
                <a16:creationId xmlns:a16="http://schemas.microsoft.com/office/drawing/2014/main" id="{391B6C2A-F99D-D2F4-0DEB-378417D9833C}"/>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Data is how we hold systems accountable — not people, systems. It takes lived experience and turns it into something measurable. When we talk about race and housing, data becomes our mirror. It shows how bias behaves when it’s scaled up — who’s getting housed faster, who’s waiting longer, who’s returning. Done right, data turns compassion into evidence and keeps equity work from running on opinion instead of proof.</a:t>
            </a:r>
          </a:p>
          <a:p>
            <a:pPr marL="0" lvl="0" indent="0" algn="l" rtl="0">
              <a:spcBef>
                <a:spcPts val="0"/>
              </a:spcBef>
              <a:spcAft>
                <a:spcPts val="0"/>
              </a:spcAft>
              <a:buNone/>
            </a:pPr>
            <a:br>
              <a:rPr lang="en-US" dirty="0"/>
            </a:br>
            <a:r>
              <a:rPr lang="en-US" dirty="0"/>
              <a:t>###END OF NOTE###</a:t>
            </a:r>
            <a:endParaRPr dirty="0"/>
          </a:p>
        </p:txBody>
      </p:sp>
    </p:spTree>
    <p:extLst>
      <p:ext uri="{BB962C8B-B14F-4D97-AF65-F5344CB8AC3E}">
        <p14:creationId xmlns:p14="http://schemas.microsoft.com/office/powerpoint/2010/main" val="516786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25E37A8E-FE8F-33DA-EC03-AEE4AF874AF3}"/>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3B55BDF2-3254-F314-AC14-BB7406BB44D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36F2A1B4-991B-B0B0-CDC8-AA21ED5A2ACE}"/>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"When we fail to count people accurately, we fail to serve them effectively."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Every system starts as a story — who deserves help, who’s “earned” stability, who hasn’t. When those stories aren’t measured, they harden into policy. That’s how inequity becomes infrastructure — invisible but permanent. The beauty of data is that it helps us unearth those buried stories and see the consequences clearly. When we count everyone, we serve everyone.</a:t>
            </a:r>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###END OF NOTE###</a:t>
            </a:r>
            <a:endParaRPr dirty="0"/>
          </a:p>
        </p:txBody>
      </p:sp>
    </p:spTree>
    <p:extLst>
      <p:ext uri="{BB962C8B-B14F-4D97-AF65-F5344CB8AC3E}">
        <p14:creationId xmlns:p14="http://schemas.microsoft.com/office/powerpoint/2010/main" val="1580097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a:extLst>
            <a:ext uri="{FF2B5EF4-FFF2-40B4-BE49-F238E27FC236}">
              <a16:creationId xmlns:a16="http://schemas.microsoft.com/office/drawing/2014/main" id="{48DBB145-10B3-2F6A-7C12-9F63DE8B7177}"/>
            </a:ext>
          </a:extLst>
        </p:cNvPr>
        <p:cNvGrpSpPr/>
        <p:nvPr/>
      </p:nvGrpSpPr>
      <p:grpSpPr>
        <a:xfrm>
          <a:off x="0" y="0"/>
          <a:ext cx="0" cy="0"/>
          <a:chOff x="0" y="0"/>
          <a:chExt cx="0" cy="0"/>
        </a:xfrm>
      </p:grpSpPr>
      <p:sp>
        <p:nvSpPr>
          <p:cNvPr id="210" name="Google Shape;210;g14072739ea5_12_0:notes">
            <a:extLst>
              <a:ext uri="{FF2B5EF4-FFF2-40B4-BE49-F238E27FC236}">
                <a16:creationId xmlns:a16="http://schemas.microsoft.com/office/drawing/2014/main" id="{19685AFC-1D20-DF1E-E7C2-A671E9E613DD}"/>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072739ea5_12_0:notes">
            <a:extLst>
              <a:ext uri="{FF2B5EF4-FFF2-40B4-BE49-F238E27FC236}">
                <a16:creationId xmlns:a16="http://schemas.microsoft.com/office/drawing/2014/main" id="{6D32A76D-3D7F-B4AC-7064-A155E75F0E86}"/>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i="0" dirty="0"/>
              <a:t>Data tests the stories we tell ourselves. It connects compassion to accountability and helps us move from “I think” to “we know.” In homelessness work, the same racial patterns repeat no matter the city — shorter housing stays for some, longer wait times for others. When the pattern repeats across geography, it’s not a coincidence; it’s design. Data exposes design.</a:t>
            </a:r>
          </a:p>
          <a:p>
            <a:pPr marL="158750" indent="0">
              <a:buNone/>
            </a:pPr>
            <a:endParaRPr lang="en-US" i="0" dirty="0"/>
          </a:p>
          <a:p>
            <a:pPr marL="0" lvl="0" indent="0" algn="l" rtl="0">
              <a:spcBef>
                <a:spcPts val="0"/>
              </a:spcBef>
              <a:spcAft>
                <a:spcPts val="0"/>
              </a:spcAft>
              <a:buNone/>
            </a:pPr>
            <a:r>
              <a:rPr lang="en-US" i="0" dirty="0"/>
              <a:t>***END OF NOTE***</a:t>
            </a:r>
            <a:endParaRPr i="0" dirty="0"/>
          </a:p>
        </p:txBody>
      </p:sp>
    </p:spTree>
    <p:extLst>
      <p:ext uri="{BB962C8B-B14F-4D97-AF65-F5344CB8AC3E}">
        <p14:creationId xmlns:p14="http://schemas.microsoft.com/office/powerpoint/2010/main" val="3074206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104A85F5-1041-89D7-C3DF-9F83BC6CF7B2}"/>
            </a:ext>
          </a:extLst>
        </p:cNvPr>
        <p:cNvGrpSpPr/>
        <p:nvPr/>
      </p:nvGrpSpPr>
      <p:grpSpPr>
        <a:xfrm>
          <a:off x="0" y="0"/>
          <a:ext cx="0" cy="0"/>
          <a:chOff x="0" y="0"/>
          <a:chExt cx="0" cy="0"/>
        </a:xfrm>
      </p:grpSpPr>
      <p:sp>
        <p:nvSpPr>
          <p:cNvPr id="231" name="Google Shape;231;g54dda1946d_4_2738:notes">
            <a:extLst>
              <a:ext uri="{FF2B5EF4-FFF2-40B4-BE49-F238E27FC236}">
                <a16:creationId xmlns:a16="http://schemas.microsoft.com/office/drawing/2014/main" id="{A74B9DF6-B041-D41A-46D1-6EA7D84AB59F}"/>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4dda1946d_4_2738:notes">
            <a:extLst>
              <a:ext uri="{FF2B5EF4-FFF2-40B4-BE49-F238E27FC236}">
                <a16:creationId xmlns:a16="http://schemas.microsoft.com/office/drawing/2014/main" id="{2C0E4FFB-C208-394C-243A-A2607F34B1D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i="0" dirty="0"/>
              <a:t>Before we get into the weeds, this slide sets our shared language. Tables, rows, columns — they sound dry, but they’re how we make human stories readable. When a field like “race” or “exit destination” disappears, so does part of the truth. Clean, defined data isn’t just technical hygiene — it’s the foundation of fairness.</a:t>
            </a:r>
          </a:p>
          <a:p>
            <a:pPr marL="158750" indent="0">
              <a:buNone/>
            </a:pPr>
            <a:endParaRPr lang="en-US" i="0" dirty="0"/>
          </a:p>
          <a:p>
            <a:pPr marL="0" lvl="0" indent="0" algn="l" rtl="0">
              <a:spcBef>
                <a:spcPts val="0"/>
              </a:spcBef>
              <a:spcAft>
                <a:spcPts val="0"/>
              </a:spcAft>
              <a:buNone/>
            </a:pPr>
            <a:r>
              <a:rPr lang="en-US" i="0" dirty="0"/>
              <a:t>***END OF NOTE***</a:t>
            </a:r>
            <a:endParaRPr i="0" dirty="0"/>
          </a:p>
        </p:txBody>
      </p:sp>
    </p:spTree>
    <p:extLst>
      <p:ext uri="{BB962C8B-B14F-4D97-AF65-F5344CB8AC3E}">
        <p14:creationId xmlns:p14="http://schemas.microsoft.com/office/powerpoint/2010/main" val="1085921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AB1ED4F8-577B-7B8B-C802-BF08FAF888FD}"/>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156AA9C8-9C9C-04FC-5BCF-1D528AAF2533}"/>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6664B766-5772-9CA7-D3CA-A541C5887E0E}"/>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where structure meets story. Each row represents a household, and every blank cell is a missing detail in someone’s life. When data is messy, policies are misinformed. When it’s consistent, it earns trust. The more disciplined our structure, the clearer the human truth becomes — and that’s how good data becomes good policy.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2004984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ADF0B65D-F4F4-69EB-13DC-0FED0FB41F92}"/>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77CF219E-8160-AAA4-F994-2CFD24EA9452}"/>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C444967B-3B4F-33EA-AC0E-0745CF4FA314}"/>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row is one record—one person, household, or event. Think of it as a single thread in the larger fabric. When rows are accurate, the patterns we see at the system level are reliable. If they’re wrong, the whole picture shifts.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 row might seem simple, but it’s a single life event captured in time. If rows are inaccurate, the system’s reflection distorts. Think about how a single typo in an income field can shift someone from “housed” to “ineligible.” Each row is a small act of representation — get it right, and the full picture becomes honest.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428049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072739ea5_12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072739ea5_12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i="0" dirty="0"/>
              <a:t>Before we can talk about housing or data, we need a shared understanding of equity.</a:t>
            </a:r>
          </a:p>
          <a:p>
            <a:pPr marL="158750" indent="0">
              <a:buNone/>
            </a:pPr>
            <a:r>
              <a:rPr lang="en-US" i="0" dirty="0"/>
              <a:t>Equality says, “Give everyone the same rules.” Equity says, “Make sure the rules work the same for everyone.” That’s a big difference.</a:t>
            </a:r>
          </a:p>
          <a:p>
            <a:pPr marL="158750" indent="0">
              <a:buNone/>
            </a:pPr>
            <a:r>
              <a:rPr lang="en-US" i="0" dirty="0"/>
              <a:t>Housing inequity isn’t random — it’s the legacy of policies that privileged stability for some and made it optional for others.</a:t>
            </a:r>
          </a:p>
          <a:p>
            <a:pPr marL="158750" indent="0">
              <a:buNone/>
            </a:pPr>
            <a:r>
              <a:rPr lang="en-US" i="0" dirty="0"/>
              <a:t>But inequity leaves a trail. It’s measurable. And that means we can visualize it, test it, and — if we’re willing to face it honestly — fix it.</a:t>
            </a:r>
          </a:p>
          <a:p>
            <a:pPr marL="158750" indent="0">
              <a:buNone/>
            </a:pPr>
            <a:endParaRPr lang="en-US" i="0" dirty="0"/>
          </a:p>
          <a:p>
            <a:pPr marL="158750" indent="0">
              <a:buNone/>
            </a:pPr>
            <a:r>
              <a:rPr lang="en-US" i="0" dirty="0"/>
              <a:t>***END OF NOTE***</a:t>
            </a:r>
            <a:endParaRPr i="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A09ECF1A-4B46-C54F-B2E5-5EEA8AF44078}"/>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E5377FBD-3AA7-4E72-788A-02FDACF9E4B4}"/>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5A3127A4-B8F1-EB33-C8B2-3AEEA192610F}"/>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Columns decide what we get to care about. If a system doesn’t track race, equity becomes invisible. If it doesn’t track where people exit, we can’t measure stability. Data fields are moral decisions disguised as spreadsheets. What we choose to measure tells the world what we’ve decided matters.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2000953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E2CC66A9-BB2C-33D3-C1BD-05757E87EE17}"/>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0EFA14A3-62A9-3A82-6730-7985C50DD41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E755C927-E780-5650-FC75-D99818C59EE3}"/>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field value is the detail inside a cell. It may look small—a date, a number—but across thousands of records, values expose patterns: who’s most at risk, what exits stick, what pressures are rising. Tiny details become big insights.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4095257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BA254739-585F-F2C5-EBF1-92872DC3695F}"/>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13C5BEF3-4819-852F-5D31-B45E5EAB288A}"/>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944FA669-13A6-366D-CF7F-9F8ED40623C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Identifiers connect a person’s journey across projects and time. Without them, people vanish between programs; with them, their full story emerges. But they’re powerful — and dangerous if mishandled. The ability to track someone’s progress must come with the discipline to protect them from exposure. Data stewardship is equity work.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000092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47E2B2C6-5D59-35F4-551F-4BC89E5D5159}"/>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A92FBAAE-BEFA-D192-B35B-941DA065C00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6C607F4F-510C-B2B0-8B90-911C682E9580}"/>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PII sounds sterile or like just another </a:t>
            </a:r>
            <a:r>
              <a:rPr lang="en-US" dirty="0" err="1"/>
              <a:t>aconym</a:t>
            </a:r>
            <a:r>
              <a:rPr lang="en-US" dirty="0"/>
              <a:t>, but it’s really about respect. Every name or birthdate represents someone trusting us with their story. For communities already surveilled or stigmatized, that trust is fragile. Protecting PII means telling people, “You belong in this system — safely.” If we break that trust, people disappear from the data, and when they disappear from the data, they disappear from services.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820205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A01305F9-AFE5-E2C7-E41F-C4D7C161B0A9}"/>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D0D1F819-7947-C5E3-71EA-2112F5C3FEA4}"/>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40DAD730-C3EA-DE9E-40BC-C70D7BA47346}"/>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1" u="sng" dirty="0"/>
              <a:t>----CUT IF NECESSARY---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Protecting privacy isn’t red tape; it’s relationship. When people know their information will be safe, they’re honest — and honest data makes better decisions. In housing equity work, data security and human dignity are the same fight. Safeguarding PII ensures that inclusion doesn’t become exploitation.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endParaRPr dirty="0"/>
          </a:p>
        </p:txBody>
      </p:sp>
    </p:spTree>
    <p:extLst>
      <p:ext uri="{BB962C8B-B14F-4D97-AF65-F5344CB8AC3E}">
        <p14:creationId xmlns:p14="http://schemas.microsoft.com/office/powerpoint/2010/main" val="3226455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58A42D6A-8FE5-E614-37EF-0A6422AAABF6}"/>
            </a:ext>
          </a:extLst>
        </p:cNvPr>
        <p:cNvGrpSpPr/>
        <p:nvPr/>
      </p:nvGrpSpPr>
      <p:grpSpPr>
        <a:xfrm>
          <a:off x="0" y="0"/>
          <a:ext cx="0" cy="0"/>
          <a:chOff x="0" y="0"/>
          <a:chExt cx="0" cy="0"/>
        </a:xfrm>
      </p:grpSpPr>
      <p:sp>
        <p:nvSpPr>
          <p:cNvPr id="622" name="Google Shape;622;g54dda1946d_6_332:notes">
            <a:extLst>
              <a:ext uri="{FF2B5EF4-FFF2-40B4-BE49-F238E27FC236}">
                <a16:creationId xmlns:a16="http://schemas.microsoft.com/office/drawing/2014/main" id="{BB973415-5E69-2816-E000-7FB7980D515D}"/>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54dda1946d_6_332:notes">
            <a:extLst>
              <a:ext uri="{FF2B5EF4-FFF2-40B4-BE49-F238E27FC236}">
                <a16:creationId xmlns:a16="http://schemas.microsoft.com/office/drawing/2014/main" id="{2D539BF4-233F-AD46-37BA-805736A8E906}"/>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1" u="sng" dirty="0"/>
              <a:t>----CUT IF NECESSARY---</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Direct identifiers are obvious — names, SSNs — but indirect identifiers are sneaky. ZIP codes, birthdays, even gender, when cross-referenced, can pinpoint someone’s identity. That’s why privacy isn’t just legal — it’s ethical. In the same way redlining weaponized ZIP codes, careless data practices can reintroduce bias.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04597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6942AF4D-F730-71E2-E196-8F4964577F1E}"/>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A7495923-4B84-6C15-DF54-6757A4AB6FC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F629340B-5CE7-4C2D-76AA-BD6FC3A4F0AE}"/>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1" u="sng" dirty="0"/>
              <a:t>----CUT IF NECESSARY---</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Hashing, conversion, and removal — three techniques, one principle: respect. We’re not stripping data of humanity; we’re protecting humanity from exposure. Privacy doesn’t weaken insight — it builds confidence in it. When people believe their data is safe, participation goes up, and with it, accuracy.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67661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a:extLst>
            <a:ext uri="{FF2B5EF4-FFF2-40B4-BE49-F238E27FC236}">
              <a16:creationId xmlns:a16="http://schemas.microsoft.com/office/drawing/2014/main" id="{1A14EC7E-5750-28B3-A0E0-925620F5ABBF}"/>
            </a:ext>
          </a:extLst>
        </p:cNvPr>
        <p:cNvGrpSpPr/>
        <p:nvPr/>
      </p:nvGrpSpPr>
      <p:grpSpPr>
        <a:xfrm>
          <a:off x="0" y="0"/>
          <a:ext cx="0" cy="0"/>
          <a:chOff x="0" y="0"/>
          <a:chExt cx="0" cy="0"/>
        </a:xfrm>
      </p:grpSpPr>
      <p:sp>
        <p:nvSpPr>
          <p:cNvPr id="556" name="Google Shape;556;g54dda1946d_4_2720:notes">
            <a:extLst>
              <a:ext uri="{FF2B5EF4-FFF2-40B4-BE49-F238E27FC236}">
                <a16:creationId xmlns:a16="http://schemas.microsoft.com/office/drawing/2014/main" id="{BC684216-3CB5-BED3-4150-6A33F7916EF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54dda1946d_4_2720:notes">
            <a:extLst>
              <a:ext uri="{FF2B5EF4-FFF2-40B4-BE49-F238E27FC236}">
                <a16:creationId xmlns:a16="http://schemas.microsoft.com/office/drawing/2014/main" id="{B30B05DC-52D2-53DC-A08D-3088590CE4A0}"/>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1" u="sng" dirty="0"/>
              <a:t>----CUT IF NECESSARY---</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Data isn’t a one-time task — it’s a living cycle of accountability. We define, collect, clean, analyze, improve, and repeat. Equity can break at any stage — in collection, cleaning, or interpretation. If bias enters once, it multiplies. But when we maintain the cycle with care, data becomes more than a report — it becomes the conscience of the system.</a:t>
            </a:r>
          </a:p>
          <a:p>
            <a:pPr marL="0" lvl="0" indent="0" algn="l" rtl="0">
              <a:spcBef>
                <a:spcPts val="0"/>
              </a:spcBef>
              <a:spcAft>
                <a:spcPts val="0"/>
              </a:spcAft>
              <a:buNone/>
            </a:pPr>
            <a:br>
              <a:rPr lang="en-US" dirty="0"/>
            </a:br>
            <a:r>
              <a:rPr lang="en-US" dirty="0"/>
              <a:t>###END OF NOTE###</a:t>
            </a:r>
            <a:endParaRPr dirty="0"/>
          </a:p>
        </p:txBody>
      </p:sp>
    </p:spTree>
    <p:extLst>
      <p:ext uri="{BB962C8B-B14F-4D97-AF65-F5344CB8AC3E}">
        <p14:creationId xmlns:p14="http://schemas.microsoft.com/office/powerpoint/2010/main" val="3755019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B9477A49-98AA-E934-56AD-70E3EED51710}"/>
            </a:ext>
          </a:extLst>
        </p:cNvPr>
        <p:cNvGrpSpPr/>
        <p:nvPr/>
      </p:nvGrpSpPr>
      <p:grpSpPr>
        <a:xfrm>
          <a:off x="0" y="0"/>
          <a:ext cx="0" cy="0"/>
          <a:chOff x="0" y="0"/>
          <a:chExt cx="0" cy="0"/>
        </a:xfrm>
      </p:grpSpPr>
      <p:sp>
        <p:nvSpPr>
          <p:cNvPr id="217" name="Google Shape;217;g54dda1946d_6_308:notes">
            <a:extLst>
              <a:ext uri="{FF2B5EF4-FFF2-40B4-BE49-F238E27FC236}">
                <a16:creationId xmlns:a16="http://schemas.microsoft.com/office/drawing/2014/main" id="{8F5CDA63-D9C5-CA6F-FB2B-03798FC0511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4dda1946d_6_308:notes">
            <a:extLst>
              <a:ext uri="{FF2B5EF4-FFF2-40B4-BE49-F238E27FC236}">
                <a16:creationId xmlns:a16="http://schemas.microsoft.com/office/drawing/2014/main" id="{9F6EA0ED-E105-6185-E074-DCC4418DB274}"/>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We’ve talked about what data is and how it’s built, but structure means nothing if it doesn’t lead to meaning.</a:t>
            </a:r>
          </a:p>
          <a:p>
            <a:pPr marL="0" lvl="0" indent="0" algn="l" rtl="0">
              <a:spcBef>
                <a:spcPts val="0"/>
              </a:spcBef>
              <a:spcAft>
                <a:spcPts val="0"/>
              </a:spcAft>
              <a:buNone/>
            </a:pPr>
            <a:r>
              <a:rPr lang="en-US" dirty="0"/>
              <a:t>Visualization and dashboards are how we translate data into something human. When we apply these tools to equity work, they expose where access breaks down — who’s moving through the housing system and who’s getting stuck. This is how numbers become accountability, not just analysis.</a:t>
            </a:r>
          </a:p>
          <a:p>
            <a:pPr marL="0" lvl="0" indent="0" algn="l" rtl="0">
              <a:spcBef>
                <a:spcPts val="0"/>
              </a:spcBef>
              <a:spcAft>
                <a:spcPts val="0"/>
              </a:spcAft>
              <a:buNone/>
            </a:pPr>
            <a:br>
              <a:rPr lang="en-US" dirty="0"/>
            </a:br>
            <a:r>
              <a:rPr lang="en-US" dirty="0"/>
              <a:t>###END OF NOTE###</a:t>
            </a:r>
            <a:endParaRPr dirty="0"/>
          </a:p>
        </p:txBody>
      </p:sp>
    </p:spTree>
    <p:extLst>
      <p:ext uri="{BB962C8B-B14F-4D97-AF65-F5344CB8AC3E}">
        <p14:creationId xmlns:p14="http://schemas.microsoft.com/office/powerpoint/2010/main" val="532421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403507C7-EAFE-5E15-2C66-8217206F702C}"/>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6669E360-AFFC-5A13-EB96-1D9E90DEB9EA}"/>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0BB98FC2-710A-7E70-3C46-B9EA9D6A2357}"/>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Dashboards like this one turn static reports into living mirrors.</a:t>
            </a:r>
          </a:p>
          <a:p>
            <a:pPr marL="0" lvl="0" indent="0" algn="l" rtl="0">
              <a:spcBef>
                <a:spcPts val="0"/>
              </a:spcBef>
              <a:spcAft>
                <a:spcPts val="0"/>
              </a:spcAft>
              <a:buNone/>
            </a:pPr>
            <a:r>
              <a:rPr lang="en-US" dirty="0"/>
              <a:t>In homelessness and housing, they let you see what’s happening now — not just last year. Every color and shape on this dashboard is a window into equity: who’s being served, who isn’t, and where resources are unevenly distributed. These visuals help communities respond faster and more fairly.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many people use some sort of dashboard in their organization?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Many organizations use visualizations organized into dashboards, but why? Isn't a spreadsheet with raw numbers better? Let's find 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34844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4dda1946d_6_3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4dda1946d_6_3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didn’t start my career in housing or even in data — I started in radio. For nearly 20 years, I managed seven stations across three states, with about 50 employees and a lot of chaos.</a:t>
            </a:r>
          </a:p>
          <a:p>
            <a:pPr marL="0" lvl="0" indent="0" algn="l" rtl="0">
              <a:spcBef>
                <a:spcPts val="0"/>
              </a:spcBef>
              <a:spcAft>
                <a:spcPts val="0"/>
              </a:spcAft>
              <a:buNone/>
            </a:pPr>
            <a:r>
              <a:rPr lang="en-US" dirty="0"/>
              <a:t>It was a crash course in systems, leadership, and problem solving. Later, I went back to school for information systems, business, and database management. That combination of people, systems, and data eventually became my language for understanding how organizations — and entire communities — work.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DB59E117-5F73-C22C-9767-755458B32070}"/>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8EF558E0-9B9F-C23A-EAE0-E44778C9966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84236965-5282-F3ED-DA2B-DD7BF04C19C9}"/>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Sometimes the numbers look clear — until you really look.</a:t>
            </a:r>
          </a:p>
          <a:p>
            <a:pPr marL="0" lvl="0" indent="0" algn="l" rtl="0">
              <a:spcBef>
                <a:spcPts val="0"/>
              </a:spcBef>
              <a:spcAft>
                <a:spcPts val="0"/>
              </a:spcAft>
              <a:buNone/>
            </a:pPr>
            <a:r>
              <a:rPr lang="en-US" dirty="0"/>
              <a:t>Anscombe’s Quartet is a classic example of why averages lie. Four datasets, all with identical summary stats — same means, same correlations — yet completely different shapes once graphed.</a:t>
            </a:r>
          </a:p>
          <a:p>
            <a:pPr marL="0" lvl="0" indent="0" algn="l" rtl="0">
              <a:spcBef>
                <a:spcPts val="0"/>
              </a:spcBef>
              <a:spcAft>
                <a:spcPts val="0"/>
              </a:spcAft>
              <a:buNone/>
            </a:pPr>
            <a:r>
              <a:rPr lang="en-US" dirty="0"/>
              <a:t>It’s a reminder that surface-level “success” metrics, like overall housing rates, can hide racial disparities underneath.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850209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E03A7F14-944F-3A10-BFD9-5C366FEF404B}"/>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52D1A82B-5228-39D1-6DC9-BD4F8F57A9B3}"/>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C58253DE-B09C-AF8F-E76C-A073EA7E523E}"/>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Looking only at tables, all four datasets appear identical.</a:t>
            </a:r>
          </a:p>
          <a:p>
            <a:pPr marL="0" lvl="0" indent="0" algn="l" rtl="0">
              <a:spcBef>
                <a:spcPts val="0"/>
              </a:spcBef>
              <a:spcAft>
                <a:spcPts val="0"/>
              </a:spcAft>
              <a:buNone/>
            </a:pPr>
            <a:r>
              <a:rPr lang="en-US" dirty="0"/>
              <a:t>That’s how many communities read their data — at the spreadsheet level. Everything looks fine. But hidden in those numbers might be the same story: white households housed faster, Black households waiting longer. Without visualizing, inequity hides behind averages.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126197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2CB17C93-50AE-EFE6-9ACA-F8B32BF933AD}"/>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ECC6C801-7E75-0DF0-E0F4-AA324F319AA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4C07D9B2-5F58-78D4-A435-0D9678CE38A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Here’s the trap of summary stats. They look perfectly balanced — until you realize they’re not.</a:t>
            </a:r>
          </a:p>
          <a:p>
            <a:pPr marL="0" lvl="0" indent="0" algn="l" rtl="0">
              <a:spcBef>
                <a:spcPts val="0"/>
              </a:spcBef>
              <a:spcAft>
                <a:spcPts val="0"/>
              </a:spcAft>
              <a:buNone/>
            </a:pPr>
            <a:r>
              <a:rPr lang="en-US" dirty="0"/>
              <a:t>We do the same in housing reports: we publish averages that make outcomes look equitable when they aren’t.</a:t>
            </a:r>
          </a:p>
          <a:p>
            <a:pPr marL="0" lvl="0" indent="0" algn="l" rtl="0">
              <a:spcBef>
                <a:spcPts val="0"/>
              </a:spcBef>
              <a:spcAft>
                <a:spcPts val="0"/>
              </a:spcAft>
              <a:buNone/>
            </a:pPr>
            <a:r>
              <a:rPr lang="en-US" dirty="0"/>
              <a:t>Data without visualization gives us comfort, not clarity. And equity work depends on clarity.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78984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88DFFFEA-0B60-8131-1466-E6D1E1326AEF}"/>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BC0C2EE9-4999-301D-A4A7-B65E1D79F1A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1937991A-FFA2-89D0-53FC-2F550B70CAA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look what happens when we graph the same data.</a:t>
            </a:r>
          </a:p>
          <a:p>
            <a:pPr marL="0" lvl="0" indent="0" algn="l" rtl="0">
              <a:spcBef>
                <a:spcPts val="0"/>
              </a:spcBef>
              <a:spcAft>
                <a:spcPts val="0"/>
              </a:spcAft>
              <a:buNone/>
            </a:pPr>
            <a:r>
              <a:rPr lang="en-US" dirty="0"/>
              <a:t>One dataset has a straight line, another curves, one’s dominated by an outlier.</a:t>
            </a:r>
          </a:p>
          <a:p>
            <a:pPr marL="0" lvl="0" indent="0" algn="l" rtl="0">
              <a:spcBef>
                <a:spcPts val="0"/>
              </a:spcBef>
              <a:spcAft>
                <a:spcPts val="0"/>
              </a:spcAft>
              <a:buNone/>
            </a:pPr>
            <a:r>
              <a:rPr lang="en-US" dirty="0"/>
              <a:t>In housing terms, that’s the difference between “everyone’s getting housed” and “everyone except one population.” Visualization and data analysis makes inequity visible. It’s how we find where the system is breaking down.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p:txBody>
      </p:sp>
    </p:spTree>
    <p:extLst>
      <p:ext uri="{BB962C8B-B14F-4D97-AF65-F5344CB8AC3E}">
        <p14:creationId xmlns:p14="http://schemas.microsoft.com/office/powerpoint/2010/main" val="4263086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ACAB79DE-E4B7-A387-179F-FC9BBA33F308}"/>
            </a:ext>
          </a:extLst>
        </p:cNvPr>
        <p:cNvGrpSpPr/>
        <p:nvPr/>
      </p:nvGrpSpPr>
      <p:grpSpPr>
        <a:xfrm>
          <a:off x="0" y="0"/>
          <a:ext cx="0" cy="0"/>
          <a:chOff x="0" y="0"/>
          <a:chExt cx="0" cy="0"/>
        </a:xfrm>
      </p:grpSpPr>
      <p:sp>
        <p:nvSpPr>
          <p:cNvPr id="631" name="Google Shape;631;g1e71a4a866a_0_12:notes">
            <a:extLst>
              <a:ext uri="{FF2B5EF4-FFF2-40B4-BE49-F238E27FC236}">
                <a16:creationId xmlns:a16="http://schemas.microsoft.com/office/drawing/2014/main" id="{76B92AE4-F267-EDE1-2BD3-D5FC576E0E3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e71a4a866a_0_12:notes">
            <a:extLst>
              <a:ext uri="{FF2B5EF4-FFF2-40B4-BE49-F238E27FC236}">
                <a16:creationId xmlns:a16="http://schemas.microsoft.com/office/drawing/2014/main" id="{DF19D6D0-5F9E-2C5E-6791-C7C99E2C0761}"/>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Datasaurus</a:t>
            </a:r>
            <a:r>
              <a:rPr lang="en-US" dirty="0"/>
              <a:t> Rex shows us that numbers can match perfectly on paper and still paint completely different pictures.</a:t>
            </a:r>
          </a:p>
          <a:p>
            <a:pPr marL="0" lvl="0" indent="0" algn="l" rtl="0">
              <a:spcBef>
                <a:spcPts val="0"/>
              </a:spcBef>
              <a:spcAft>
                <a:spcPts val="0"/>
              </a:spcAft>
              <a:buNone/>
            </a:pPr>
            <a:r>
              <a:rPr lang="en-US" dirty="0"/>
              <a:t>In equity work, that’s a dangerous illusion. We might see equal performance metrics across programs, but visuals reveal who’s being left behind. The lesson is simple: never trust averages. Always look at the shape of the story.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2884147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6E230E09-4853-36B5-D292-80177EFC52DB}"/>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BE7205B2-B341-B079-2231-8F104A8796E3}"/>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C4BB198E-ADB4-BD8B-8842-1D170EBDEDEB}"/>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chart or map shows patterns; KPIs quantify progress; dashboards tie them together.</a:t>
            </a:r>
          </a:p>
          <a:p>
            <a:pPr marL="0" lvl="0" indent="0" algn="l" rtl="0">
              <a:spcBef>
                <a:spcPts val="0"/>
              </a:spcBef>
              <a:spcAft>
                <a:spcPts val="0"/>
              </a:spcAft>
              <a:buNone/>
            </a:pPr>
            <a:r>
              <a:rPr lang="en-US" dirty="0"/>
              <a:t>In homelessness and housing, these tools show how inflow, exits, and returns differ by race — who’s cycling through, who’s stabilizing, and who’s falling through cracks we didn’t see.</a:t>
            </a:r>
          </a:p>
          <a:p>
            <a:pPr marL="0" lvl="0" indent="0" algn="l" rtl="0">
              <a:spcBef>
                <a:spcPts val="0"/>
              </a:spcBef>
              <a:spcAft>
                <a:spcPts val="0"/>
              </a:spcAft>
              <a:buNone/>
            </a:pPr>
            <a:r>
              <a:rPr lang="en-US" dirty="0"/>
              <a:t>When used together, they make equity actionable, not just aspirational.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577588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0EC30852-61E4-1C4E-82B7-AC878BC67CB2}"/>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2C2B75C6-97B0-EE87-633C-F19D6193F090}"/>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B17D88CA-680E-0A8B-671D-113092E23907}"/>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graph shows inflow and outflow — who’s entering homelessness and who’s exiting to housing.</a:t>
            </a:r>
          </a:p>
          <a:p>
            <a:pPr marL="0" lvl="0" indent="0" algn="l" rtl="0">
              <a:spcBef>
                <a:spcPts val="0"/>
              </a:spcBef>
              <a:spcAft>
                <a:spcPts val="0"/>
              </a:spcAft>
              <a:buNone/>
            </a:pPr>
            <a:r>
              <a:rPr lang="en-US" dirty="0"/>
              <a:t>When we layer in race, we see something powerful: disparities in speed, stability, and returns.</a:t>
            </a:r>
          </a:p>
          <a:p>
            <a:pPr marL="0" lvl="0" indent="0" algn="l" rtl="0">
              <a:spcBef>
                <a:spcPts val="0"/>
              </a:spcBef>
              <a:spcAft>
                <a:spcPts val="0"/>
              </a:spcAft>
              <a:buNone/>
            </a:pPr>
            <a:r>
              <a:rPr lang="en-US" dirty="0"/>
              <a:t>Visualization takes what would be invisible in a report and turns it into an undeniable pattern.</a:t>
            </a:r>
          </a:p>
          <a:p>
            <a:pPr marL="0" lvl="0" indent="0" algn="l" rtl="0">
              <a:spcBef>
                <a:spcPts val="0"/>
              </a:spcBef>
              <a:spcAft>
                <a:spcPts val="0"/>
              </a:spcAft>
              <a:buNone/>
            </a:pPr>
            <a:r>
              <a:rPr lang="en-US" dirty="0"/>
              <a:t>It helps leaders ask, “Who is falling behind, and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274897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BFD60347-9799-4CE6-843E-B126E78A7E5C}"/>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8D3A9EDB-899F-AAE8-32CA-032DD18A9AE7}"/>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D8E702B4-D0A9-DE1D-355D-A6E5A2B1F240}"/>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Raw data is like this table — technically complete, but hard to interpret.</a:t>
            </a:r>
          </a:p>
          <a:p>
            <a:pPr marL="0" lvl="0" indent="0" algn="l" rtl="0">
              <a:spcBef>
                <a:spcPts val="0"/>
              </a:spcBef>
              <a:spcAft>
                <a:spcPts val="0"/>
              </a:spcAft>
              <a:buNone/>
            </a:pPr>
            <a:r>
              <a:rPr lang="en-US" dirty="0"/>
              <a:t>You can see the numbers, but the story is buried.</a:t>
            </a:r>
          </a:p>
          <a:p>
            <a:pPr marL="0" lvl="0" indent="0" algn="l" rtl="0">
              <a:spcBef>
                <a:spcPts val="0"/>
              </a:spcBef>
              <a:spcAft>
                <a:spcPts val="0"/>
              </a:spcAft>
              <a:buNone/>
            </a:pPr>
            <a:r>
              <a:rPr lang="en-US" dirty="0"/>
              <a:t>That’s what homelessness data looks like before visualization: lines and columns that don’t reveal who’s thriving and who’s struggling.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3860364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C1F9BFCC-6466-C471-DB70-F3D4E1F18A1B}"/>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F20EE8F6-2804-CD34-CFB3-A60E4B4B2B88}"/>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FB33C7B0-DD27-AA9B-691A-84257D29655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we visualize, the story starts to appear.</a:t>
            </a:r>
          </a:p>
          <a:p>
            <a:pPr marL="0" lvl="0" indent="0" algn="l" rtl="0">
              <a:spcBef>
                <a:spcPts val="0"/>
              </a:spcBef>
              <a:spcAft>
                <a:spcPts val="0"/>
              </a:spcAft>
              <a:buNone/>
            </a:pPr>
            <a:r>
              <a:rPr lang="en-US" dirty="0"/>
              <a:t>Now we can see peaks and valleys — patterns we couldn’t spot before.</a:t>
            </a:r>
          </a:p>
          <a:p>
            <a:pPr marL="0" lvl="0" indent="0" algn="l" rtl="0">
              <a:spcBef>
                <a:spcPts val="0"/>
              </a:spcBef>
              <a:spcAft>
                <a:spcPts val="0"/>
              </a:spcAft>
              <a:buNone/>
            </a:pPr>
            <a:r>
              <a:rPr lang="en-US" dirty="0"/>
              <a:t>In housing, those “peaks” are often moments of progress, and the “valleys” are where racial inequities widen.</a:t>
            </a:r>
          </a:p>
          <a:p>
            <a:pPr marL="0" lvl="0" indent="0" algn="l" rtl="0">
              <a:spcBef>
                <a:spcPts val="0"/>
              </a:spcBef>
              <a:spcAft>
                <a:spcPts val="0"/>
              </a:spcAft>
              <a:buNone/>
            </a:pPr>
            <a:r>
              <a:rPr lang="en-US" dirty="0"/>
              <a:t>Visualization is how we stop guessing and start understanding.</a:t>
            </a:r>
          </a:p>
          <a:p>
            <a:pPr marL="0" lvl="0" indent="0" algn="l" rtl="0">
              <a:spcBef>
                <a:spcPts val="0"/>
              </a:spcBef>
              <a:spcAft>
                <a:spcPts val="0"/>
              </a:spcAft>
              <a:buNone/>
            </a:pPr>
            <a:br>
              <a:rPr lang="en-US" dirty="0"/>
            </a:br>
            <a:r>
              <a:rPr lang="en-US" dirty="0"/>
              <a:t>###END OF NOTE###</a:t>
            </a:r>
            <a:endParaRPr dirty="0"/>
          </a:p>
        </p:txBody>
      </p:sp>
    </p:spTree>
    <p:extLst>
      <p:ext uri="{BB962C8B-B14F-4D97-AF65-F5344CB8AC3E}">
        <p14:creationId xmlns:p14="http://schemas.microsoft.com/office/powerpoint/2010/main" val="20988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3AF49747-B68E-60D9-2E02-9E80CB1C7001}"/>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AE7A70EF-F7D3-89FC-A360-999E43944AB9}"/>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742C479E-FABC-4246-79A7-B1C3A16B9851}"/>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we polish the data into a bar chart, the story becomes obvious.</a:t>
            </a:r>
          </a:p>
          <a:p>
            <a:pPr marL="0" lvl="0" indent="0" algn="l" rtl="0">
              <a:spcBef>
                <a:spcPts val="0"/>
              </a:spcBef>
              <a:spcAft>
                <a:spcPts val="0"/>
              </a:spcAft>
              <a:buNone/>
            </a:pPr>
            <a:r>
              <a:rPr lang="en-US" dirty="0"/>
              <a:t>One glance and you can see the difference — highs, lows, trends.</a:t>
            </a:r>
          </a:p>
          <a:p>
            <a:pPr marL="0" lvl="0" indent="0" algn="l" rtl="0">
              <a:spcBef>
                <a:spcPts val="0"/>
              </a:spcBef>
              <a:spcAft>
                <a:spcPts val="0"/>
              </a:spcAft>
              <a:buNone/>
            </a:pPr>
            <a:r>
              <a:rPr lang="en-US" dirty="0"/>
              <a:t>It’s the same with homelessness dashboards: we can instantly see which projects, populations, or policies are working and which aren’t.</a:t>
            </a:r>
          </a:p>
          <a:p>
            <a:pPr marL="0" lvl="0" indent="0" algn="l" rtl="0">
              <a:spcBef>
                <a:spcPts val="0"/>
              </a:spcBef>
              <a:spcAft>
                <a:spcPts val="0"/>
              </a:spcAft>
              <a:buNone/>
            </a:pPr>
            <a:r>
              <a:rPr lang="en-US" dirty="0"/>
              <a:t>Good visuals don’t just inform — they compel action.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47841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5C3D7457-6079-16CE-9C63-2A454DC4C897}"/>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A03C7AC2-7027-5477-D149-BBD0FFA7789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66B3282D-669B-7DA0-91C3-F4B33231EFCE}"/>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Radio taught me more about systems than I ever expected. Every audience rating, every playlist, every marketing budget — it was all data feedback.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When I started studying business intelligence, I realized it was the same logic on a bigger scale. You can’t fix what you don’t measure, and you can’t measure what you don’t define.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That idea — that clarity drives improvement — is what I carried with me when I moved into the housing and homelessness field.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p>
        </p:txBody>
      </p:sp>
    </p:spTree>
    <p:extLst>
      <p:ext uri="{BB962C8B-B14F-4D97-AF65-F5344CB8AC3E}">
        <p14:creationId xmlns:p14="http://schemas.microsoft.com/office/powerpoint/2010/main" val="2981735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F41D2CC6-91DF-7A62-EDD1-344E6F6C2889}"/>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066C0A7F-78D1-374E-2AEA-082F644A5D6F}"/>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197BEF8D-DBB7-5EE7-F349-25D7FBB9F0B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KPIs are the pulse points of a system.</a:t>
            </a:r>
          </a:p>
          <a:p>
            <a:pPr marL="0" lvl="0" indent="0" algn="l" rtl="0">
              <a:spcBef>
                <a:spcPts val="0"/>
              </a:spcBef>
              <a:spcAft>
                <a:spcPts val="0"/>
              </a:spcAft>
              <a:buNone/>
            </a:pPr>
            <a:r>
              <a:rPr lang="en-US" dirty="0"/>
              <a:t>They tell us whether we’re moving in the right direction — toward stability or away from it.</a:t>
            </a:r>
          </a:p>
          <a:p>
            <a:pPr marL="0" lvl="0" indent="0" algn="l" rtl="0">
              <a:spcBef>
                <a:spcPts val="0"/>
              </a:spcBef>
              <a:spcAft>
                <a:spcPts val="0"/>
              </a:spcAft>
              <a:buNone/>
            </a:pPr>
            <a:r>
              <a:rPr lang="en-US" dirty="0"/>
              <a:t>In homelessness work, KPIs like housing placements, time homeless, and returns show where equity is succeeding and where it’s slipping.</a:t>
            </a:r>
          </a:p>
          <a:p>
            <a:pPr marL="0" lvl="0" indent="0" algn="l" rtl="0">
              <a:spcBef>
                <a:spcPts val="0"/>
              </a:spcBef>
              <a:spcAft>
                <a:spcPts val="0"/>
              </a:spcAft>
              <a:buNone/>
            </a:pPr>
            <a:r>
              <a:rPr lang="en-US" dirty="0"/>
              <a:t>But KPIs alone aren’t the story — they’re the heartbeat. The dashboard is the body that gives it life.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3077077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a:extLst>
            <a:ext uri="{FF2B5EF4-FFF2-40B4-BE49-F238E27FC236}">
              <a16:creationId xmlns:a16="http://schemas.microsoft.com/office/drawing/2014/main" id="{69147B16-58FC-017E-0514-84A3E6950F1E}"/>
            </a:ext>
          </a:extLst>
        </p:cNvPr>
        <p:cNvGrpSpPr/>
        <p:nvPr/>
      </p:nvGrpSpPr>
      <p:grpSpPr>
        <a:xfrm>
          <a:off x="0" y="0"/>
          <a:ext cx="0" cy="0"/>
          <a:chOff x="0" y="0"/>
          <a:chExt cx="0" cy="0"/>
        </a:xfrm>
      </p:grpSpPr>
      <p:sp>
        <p:nvSpPr>
          <p:cNvPr id="666" name="Google Shape;666;g54dda1946d_6_344:notes">
            <a:extLst>
              <a:ext uri="{FF2B5EF4-FFF2-40B4-BE49-F238E27FC236}">
                <a16:creationId xmlns:a16="http://schemas.microsoft.com/office/drawing/2014/main" id="{EF6AE564-E578-F22D-AA5D-1603E5D19A66}"/>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344:notes">
            <a:extLst>
              <a:ext uri="{FF2B5EF4-FFF2-40B4-BE49-F238E27FC236}">
                <a16:creationId xmlns:a16="http://schemas.microsoft.com/office/drawing/2014/main" id="{7FA6788D-83D3-20EC-BBA6-4D01CF257134}"/>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where the heartbeat turns into vision.</a:t>
            </a:r>
          </a:p>
          <a:p>
            <a:pPr marL="0" lvl="0" indent="0" algn="l" rtl="0">
              <a:spcBef>
                <a:spcPts val="0"/>
              </a:spcBef>
              <a:spcAft>
                <a:spcPts val="0"/>
              </a:spcAft>
              <a:buNone/>
            </a:pPr>
            <a:r>
              <a:rPr lang="en-US" dirty="0"/>
              <a:t>Dashboards combine data and visualization into one living tool.</a:t>
            </a:r>
          </a:p>
          <a:p>
            <a:pPr marL="0" lvl="0" indent="0" algn="l" rtl="0">
              <a:spcBef>
                <a:spcPts val="0"/>
              </a:spcBef>
              <a:spcAft>
                <a:spcPts val="0"/>
              </a:spcAft>
              <a:buNone/>
            </a:pPr>
            <a:r>
              <a:rPr lang="en-US" dirty="0"/>
              <a:t>Leaders can see trends, staff can spot bottlenecks, and the public can understand outcomes without translation.</a:t>
            </a:r>
          </a:p>
          <a:p>
            <a:pPr marL="0" lvl="0" indent="0" algn="l" rtl="0">
              <a:spcBef>
                <a:spcPts val="0"/>
              </a:spcBef>
              <a:spcAft>
                <a:spcPts val="0"/>
              </a:spcAft>
              <a:buNone/>
            </a:pPr>
            <a:r>
              <a:rPr lang="en-US" dirty="0"/>
              <a:t>Dashboards are what turn transparency into trust — and trust into progress.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3185927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2AD70F64-A09C-A3A3-540B-66CE9F905C2D}"/>
            </a:ext>
          </a:extLst>
        </p:cNvPr>
        <p:cNvGrpSpPr/>
        <p:nvPr/>
      </p:nvGrpSpPr>
      <p:grpSpPr>
        <a:xfrm>
          <a:off x="0" y="0"/>
          <a:ext cx="0" cy="0"/>
          <a:chOff x="0" y="0"/>
          <a:chExt cx="0" cy="0"/>
        </a:xfrm>
      </p:grpSpPr>
      <p:sp>
        <p:nvSpPr>
          <p:cNvPr id="622" name="Google Shape;622;g54dda1946d_6_332:notes">
            <a:extLst>
              <a:ext uri="{FF2B5EF4-FFF2-40B4-BE49-F238E27FC236}">
                <a16:creationId xmlns:a16="http://schemas.microsoft.com/office/drawing/2014/main" id="{721C75D3-ED8B-43CC-8B76-CFF58D5D4ECF}"/>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54dda1946d_6_332:notes">
            <a:extLst>
              <a:ext uri="{FF2B5EF4-FFF2-40B4-BE49-F238E27FC236}">
                <a16:creationId xmlns:a16="http://schemas.microsoft.com/office/drawing/2014/main" id="{7339B5BF-0572-2E83-9A75-35E5002B2F9F}"/>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two kinds of dashboards: explanatory and exploratory.</a:t>
            </a:r>
          </a:p>
          <a:p>
            <a:pPr marL="0" lvl="0" indent="0" algn="l" rtl="0">
              <a:spcBef>
                <a:spcPts val="0"/>
              </a:spcBef>
              <a:spcAft>
                <a:spcPts val="0"/>
              </a:spcAft>
              <a:buNone/>
            </a:pPr>
            <a:r>
              <a:rPr lang="en-US" dirty="0"/>
              <a:t>Explanatory tells the clear, top-level story — “how are we doing?”</a:t>
            </a:r>
          </a:p>
          <a:p>
            <a:pPr marL="0" lvl="0" indent="0" algn="l" rtl="0">
              <a:spcBef>
                <a:spcPts val="0"/>
              </a:spcBef>
              <a:spcAft>
                <a:spcPts val="0"/>
              </a:spcAft>
              <a:buNone/>
            </a:pPr>
            <a:r>
              <a:rPr lang="en-US" dirty="0"/>
              <a:t>Exploratory digs deeper — “why are we seeing this?”</a:t>
            </a:r>
          </a:p>
          <a:p>
            <a:pPr marL="0" lvl="0" indent="0" algn="l" rtl="0">
              <a:spcBef>
                <a:spcPts val="0"/>
              </a:spcBef>
              <a:spcAft>
                <a:spcPts val="0"/>
              </a:spcAft>
              <a:buNone/>
            </a:pPr>
            <a:r>
              <a:rPr lang="en-US" dirty="0"/>
              <a:t>In equity work, we need both. One to communicate progress to the public, and one to expose patterns that keep inequity alive beneath the surface.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312828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7C6837BA-64D8-B1CC-0F7A-5F63DFF03FFF}"/>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14130ED7-C31C-E071-CC2F-FEE08AB66E56}"/>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20F7AF57-749C-011F-6349-C930B28805E5}"/>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Here’s an explanatory dashboard.</a:t>
            </a:r>
          </a:p>
          <a:p>
            <a:pPr marL="0" lvl="0" indent="0" algn="l" rtl="0">
              <a:spcBef>
                <a:spcPts val="0"/>
              </a:spcBef>
              <a:spcAft>
                <a:spcPts val="0"/>
              </a:spcAft>
              <a:buNone/>
            </a:pPr>
            <a:r>
              <a:rPr lang="en-US" dirty="0"/>
              <a:t>It answers one clear question: how are we doing right now?</a:t>
            </a:r>
          </a:p>
          <a:p>
            <a:pPr marL="0" lvl="0" indent="0" algn="l" rtl="0">
              <a:spcBef>
                <a:spcPts val="0"/>
              </a:spcBef>
              <a:spcAft>
                <a:spcPts val="0"/>
              </a:spcAft>
              <a:buNone/>
            </a:pPr>
            <a:r>
              <a:rPr lang="en-US" dirty="0"/>
              <a:t>It focuses on the big picture — people housed, exits from homelessness, key populations served.</a:t>
            </a:r>
          </a:p>
          <a:p>
            <a:pPr marL="0" lvl="0" indent="0" algn="l" rtl="0">
              <a:spcBef>
                <a:spcPts val="0"/>
              </a:spcBef>
              <a:spcAft>
                <a:spcPts val="0"/>
              </a:spcAft>
              <a:buNone/>
            </a:pPr>
            <a:r>
              <a:rPr lang="en-US" dirty="0"/>
              <a:t>In equity work, this is how we communicate with clarity. It tells the story quickly so leaders and funders can focus on solutions instead of searching for data.</a:t>
            </a:r>
          </a:p>
          <a:p>
            <a:pPr marL="0" lvl="0" indent="0" algn="l" rtl="0">
              <a:spcBef>
                <a:spcPts val="0"/>
              </a:spcBef>
              <a:spcAft>
                <a:spcPts val="0"/>
              </a:spcAft>
              <a:buNone/>
            </a:pPr>
            <a:br>
              <a:rPr lang="en-US" dirty="0"/>
            </a:br>
            <a:r>
              <a:rPr lang="en-US" dirty="0"/>
              <a:t>###END OF NOTE###</a:t>
            </a:r>
            <a:endParaRPr dirty="0"/>
          </a:p>
        </p:txBody>
      </p:sp>
    </p:spTree>
    <p:extLst>
      <p:ext uri="{BB962C8B-B14F-4D97-AF65-F5344CB8AC3E}">
        <p14:creationId xmlns:p14="http://schemas.microsoft.com/office/powerpoint/2010/main" val="917404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6351C88C-075C-43E0-D460-9375FBCEF257}"/>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7F6B6558-E97D-E79B-769C-67BD5373263A}"/>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12985E29-0195-0BDA-C3FF-48207132B660}"/>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one digs deeper.</a:t>
            </a:r>
          </a:p>
          <a:p>
            <a:pPr marL="0" lvl="0" indent="0" algn="l" rtl="0">
              <a:spcBef>
                <a:spcPts val="0"/>
              </a:spcBef>
              <a:spcAft>
                <a:spcPts val="0"/>
              </a:spcAft>
              <a:buNone/>
            </a:pPr>
            <a:r>
              <a:rPr lang="en-US" dirty="0"/>
              <a:t>It’s built for discovery — you can filter by race, age, population type, or time period.</a:t>
            </a:r>
          </a:p>
          <a:p>
            <a:pPr marL="0" lvl="0" indent="0" algn="l" rtl="0">
              <a:spcBef>
                <a:spcPts val="0"/>
              </a:spcBef>
              <a:spcAft>
                <a:spcPts val="0"/>
              </a:spcAft>
              <a:buNone/>
            </a:pPr>
            <a:r>
              <a:rPr lang="en-US" dirty="0"/>
              <a:t>You can explore patterns in chronic homelessness, returns, or child homelessness.</a:t>
            </a:r>
          </a:p>
          <a:p>
            <a:pPr marL="0" lvl="0" indent="0" algn="l" rtl="0">
              <a:spcBef>
                <a:spcPts val="0"/>
              </a:spcBef>
              <a:spcAft>
                <a:spcPts val="0"/>
              </a:spcAft>
              <a:buNone/>
            </a:pPr>
            <a:r>
              <a:rPr lang="en-US" dirty="0"/>
              <a:t>Exploratory dashboards turn curiosity into insight. They help practitioners uncover what’s driving inequity — and where to act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47803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058B0B94-56D4-1363-67EE-F1C11E1535CE}"/>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49108415-8D74-9F00-4FE1-DA30FB81048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328A3047-FEAD-275C-B0FE-DA5B79379B5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what exploration looks like in action.</a:t>
            </a:r>
          </a:p>
          <a:p>
            <a:pPr marL="0" lvl="0" indent="0" algn="l" rtl="0">
              <a:spcBef>
                <a:spcPts val="0"/>
              </a:spcBef>
              <a:spcAft>
                <a:spcPts val="0"/>
              </a:spcAft>
              <a:buNone/>
            </a:pPr>
            <a:r>
              <a:rPr lang="en-US" dirty="0"/>
              <a:t>You can drill down, compare, and layer different filters.</a:t>
            </a:r>
          </a:p>
          <a:p>
            <a:pPr marL="0" lvl="0" indent="0" algn="l" rtl="0">
              <a:spcBef>
                <a:spcPts val="0"/>
              </a:spcBef>
              <a:spcAft>
                <a:spcPts val="0"/>
              </a:spcAft>
              <a:buNone/>
            </a:pPr>
            <a:r>
              <a:rPr lang="en-US" dirty="0"/>
              <a:t>It doesn’t tell a single story — it helps you find many stories inside the same data.</a:t>
            </a:r>
          </a:p>
          <a:p>
            <a:pPr marL="0" lvl="0" indent="0" algn="l" rtl="0">
              <a:spcBef>
                <a:spcPts val="0"/>
              </a:spcBef>
              <a:spcAft>
                <a:spcPts val="0"/>
              </a:spcAft>
              <a:buNone/>
            </a:pPr>
            <a:r>
              <a:rPr lang="en-US" dirty="0"/>
              <a:t>In housing equity, this matters because disparities don’t always appear at the surface; they hide in intersections — race and age, gender and disability, income and access.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1066399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4dda1946d_4_272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4dda1946d_4_272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we get to see it in motion.</a:t>
            </a:r>
          </a:p>
          <a:p>
            <a:pPr marL="0" lvl="0" indent="0" algn="l" rtl="0">
              <a:spcBef>
                <a:spcPts val="0"/>
              </a:spcBef>
              <a:spcAft>
                <a:spcPts val="0"/>
              </a:spcAft>
              <a:buNone/>
            </a:pPr>
            <a:r>
              <a:rPr lang="en-US" dirty="0"/>
              <a:t>In this demo, you’ll see exactly how the Racial Equity Dashboard works — showing homelessness, housing, chronic homelessness, and returns side by side by race.</a:t>
            </a:r>
          </a:p>
          <a:p>
            <a:pPr marL="0" lvl="0" indent="0" algn="l" rtl="0">
              <a:spcBef>
                <a:spcPts val="0"/>
              </a:spcBef>
              <a:spcAft>
                <a:spcPts val="0"/>
              </a:spcAft>
              <a:buNone/>
            </a:pPr>
            <a:r>
              <a:rPr lang="en-US" dirty="0"/>
              <a:t>We’ve spent the first part of this talk building the “why.” This is the “how.”</a:t>
            </a:r>
          </a:p>
          <a:p>
            <a:pPr marL="0" lvl="0" indent="0" algn="l" rtl="0">
              <a:spcBef>
                <a:spcPts val="0"/>
              </a:spcBef>
              <a:spcAft>
                <a:spcPts val="0"/>
              </a:spcAft>
              <a:buNone/>
            </a:pPr>
            <a:br>
              <a:rPr lang="en-US" dirty="0"/>
            </a:br>
            <a:r>
              <a:rPr lang="en-US" dirty="0"/>
              <a:t>###END OF NOTE###</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119EABB9-D6A3-7CBA-6064-5DBC4C7D089B}"/>
            </a:ext>
          </a:extLst>
        </p:cNvPr>
        <p:cNvGrpSpPr/>
        <p:nvPr/>
      </p:nvGrpSpPr>
      <p:grpSpPr>
        <a:xfrm>
          <a:off x="0" y="0"/>
          <a:ext cx="0" cy="0"/>
          <a:chOff x="0" y="0"/>
          <a:chExt cx="0" cy="0"/>
        </a:xfrm>
      </p:grpSpPr>
      <p:sp>
        <p:nvSpPr>
          <p:cNvPr id="260" name="Google Shape;260;g54dda1946d_4_2726:notes">
            <a:extLst>
              <a:ext uri="{FF2B5EF4-FFF2-40B4-BE49-F238E27FC236}">
                <a16:creationId xmlns:a16="http://schemas.microsoft.com/office/drawing/2014/main" id="{BF636271-B155-C26F-BF4C-34296A4AB620}"/>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4dda1946d_4_2726:notes">
            <a:extLst>
              <a:ext uri="{FF2B5EF4-FFF2-40B4-BE49-F238E27FC236}">
                <a16:creationId xmlns:a16="http://schemas.microsoft.com/office/drawing/2014/main" id="{A6443A24-3716-2392-F147-3B3AFA3610FB}"/>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part I look forward to most — hearing what stood out to you.</a:t>
            </a:r>
          </a:p>
          <a:p>
            <a:pPr marL="0" lvl="0" indent="0" algn="l" rtl="0">
              <a:spcBef>
                <a:spcPts val="0"/>
              </a:spcBef>
              <a:spcAft>
                <a:spcPts val="0"/>
              </a:spcAft>
              <a:buNone/>
            </a:pPr>
            <a:r>
              <a:rPr lang="en-US" dirty="0"/>
              <a:t>Questions are where insight gets personal.</a:t>
            </a:r>
          </a:p>
          <a:p>
            <a:pPr marL="0" lvl="0" indent="0" algn="l" rtl="0">
              <a:spcBef>
                <a:spcPts val="0"/>
              </a:spcBef>
              <a:spcAft>
                <a:spcPts val="0"/>
              </a:spcAft>
              <a:buNone/>
            </a:pPr>
            <a:r>
              <a:rPr lang="en-US" dirty="0"/>
              <a:t>Equity isn’t a destination; it’s a conversation.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2281580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ACFE633C-231F-71DF-191F-F6950386FA84}"/>
            </a:ext>
          </a:extLst>
        </p:cNvPr>
        <p:cNvGrpSpPr/>
        <p:nvPr/>
      </p:nvGrpSpPr>
      <p:grpSpPr>
        <a:xfrm>
          <a:off x="0" y="0"/>
          <a:ext cx="0" cy="0"/>
          <a:chOff x="0" y="0"/>
          <a:chExt cx="0" cy="0"/>
        </a:xfrm>
      </p:grpSpPr>
      <p:sp>
        <p:nvSpPr>
          <p:cNvPr id="260" name="Google Shape;260;g54dda1946d_4_2726:notes">
            <a:extLst>
              <a:ext uri="{FF2B5EF4-FFF2-40B4-BE49-F238E27FC236}">
                <a16:creationId xmlns:a16="http://schemas.microsoft.com/office/drawing/2014/main" id="{9430C117-3DB8-ECE8-7BE5-8DB3B56C1C7D}"/>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4dda1946d_4_2726:notes">
            <a:extLst>
              <a:ext uri="{FF2B5EF4-FFF2-40B4-BE49-F238E27FC236}">
                <a16:creationId xmlns:a16="http://schemas.microsoft.com/office/drawing/2014/main" id="{A000C223-D3C6-E46E-8796-8CB011A23755}"/>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all for being part of this and for your time </a:t>
            </a:r>
            <a:r>
              <a:rPr lang="en-US"/>
              <a:t>and attention today.</a:t>
            </a:r>
            <a:endParaRPr lang="en-US" dirty="0"/>
          </a:p>
          <a:p>
            <a:pPr marL="0" lvl="0" indent="0" algn="l" rtl="0">
              <a:spcBef>
                <a:spcPts val="0"/>
              </a:spcBef>
              <a:spcAft>
                <a:spcPts val="0"/>
              </a:spcAft>
              <a:buNone/>
            </a:pPr>
            <a:r>
              <a:rPr lang="en-US" dirty="0"/>
              <a:t>If we take one thing away today, let it be this: inequity leaves evidence.</a:t>
            </a:r>
          </a:p>
          <a:p>
            <a:pPr marL="0" lvl="0" indent="0" algn="l" rtl="0">
              <a:spcBef>
                <a:spcPts val="0"/>
              </a:spcBef>
              <a:spcAft>
                <a:spcPts val="0"/>
              </a:spcAft>
              <a:buNone/>
            </a:pPr>
            <a:r>
              <a:rPr lang="en-US" dirty="0"/>
              <a:t>When we use data honestly, we can see that evidence and design something better — together.</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can’t fix what we won’t face — but once we see it, change becomes inevitable.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Thank you again!</a:t>
            </a:r>
            <a:endParaRPr lang="en-US" dirty="0"/>
          </a:p>
          <a:p>
            <a:pPr marL="0" lvl="0" indent="0" algn="l" rtl="0">
              <a:spcBef>
                <a:spcPts val="0"/>
              </a:spcBef>
              <a:spcAft>
                <a:spcPts val="0"/>
              </a:spcAft>
              <a:buNone/>
            </a:pPr>
            <a:br>
              <a:rPr lang="en-US" dirty="0"/>
            </a:br>
            <a:r>
              <a:rPr lang="en-US" dirty="0"/>
              <a:t>###END OF NOTE###</a:t>
            </a:r>
            <a:endParaRPr dirty="0"/>
          </a:p>
        </p:txBody>
      </p:sp>
    </p:spTree>
    <p:extLst>
      <p:ext uri="{BB962C8B-B14F-4D97-AF65-F5344CB8AC3E}">
        <p14:creationId xmlns:p14="http://schemas.microsoft.com/office/powerpoint/2010/main" val="354288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520F8FD6-40A5-0A17-1715-D20E3DB70F2B}"/>
            </a:ext>
          </a:extLst>
        </p:cNvPr>
        <p:cNvGrpSpPr/>
        <p:nvPr/>
      </p:nvGrpSpPr>
      <p:grpSpPr>
        <a:xfrm>
          <a:off x="0" y="0"/>
          <a:ext cx="0" cy="0"/>
          <a:chOff x="0" y="0"/>
          <a:chExt cx="0" cy="0"/>
        </a:xfrm>
      </p:grpSpPr>
      <p:sp>
        <p:nvSpPr>
          <p:cNvPr id="224" name="Google Shape;224;g54dda1946d_6_322:notes">
            <a:extLst>
              <a:ext uri="{FF2B5EF4-FFF2-40B4-BE49-F238E27FC236}">
                <a16:creationId xmlns:a16="http://schemas.microsoft.com/office/drawing/2014/main" id="{6371E600-6DCE-C7D4-E510-2467BCE2CBD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22:notes">
            <a:extLst>
              <a:ext uri="{FF2B5EF4-FFF2-40B4-BE49-F238E27FC236}">
                <a16:creationId xmlns:a16="http://schemas.microsoft.com/office/drawing/2014/main" id="{73F45F8A-44B4-4E1C-902E-E3FDCC95FAE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i="0" dirty="0"/>
              <a:t>When I made that shift, I started as a data analyst and later became a CTO for a Continuum of Care.</a:t>
            </a:r>
          </a:p>
          <a:p>
            <a:pPr marL="158750" indent="0">
              <a:buNone/>
            </a:pPr>
            <a:r>
              <a:rPr lang="en-US" i="0" dirty="0"/>
              <a:t>Eventually, I launched Gaither Dynamic, building dashboards for more than 60 communities across the country.</a:t>
            </a:r>
          </a:p>
          <a:p>
            <a:pPr marL="158750" indent="0">
              <a:buNone/>
            </a:pPr>
            <a:r>
              <a:rPr lang="en-US" i="0" dirty="0"/>
              <a:t>But this work isn’t abstract for me — it’s personal. That’s my son in the photo. He’s experiencing homelessness right now in Los Angeles. So when I talk about data, I’m not talking about numbers on a screen. I’m talking about people like him — people who deserve systems that actually work.</a:t>
            </a:r>
          </a:p>
          <a:p>
            <a:pPr marL="158750" indent="0">
              <a:buNone/>
            </a:pPr>
            <a:endParaRPr lang="en-US" i="0" dirty="0"/>
          </a:p>
          <a:p>
            <a:pPr marL="0" lvl="0" indent="0" algn="l" rtl="0">
              <a:spcBef>
                <a:spcPts val="0"/>
              </a:spcBef>
              <a:spcAft>
                <a:spcPts val="0"/>
              </a:spcAft>
              <a:buNone/>
            </a:pPr>
            <a:r>
              <a:rPr lang="en-US" i="0" dirty="0"/>
              <a:t>***END OF NOTE***</a:t>
            </a:r>
            <a:endParaRPr i="0" dirty="0"/>
          </a:p>
        </p:txBody>
      </p:sp>
    </p:spTree>
    <p:extLst>
      <p:ext uri="{BB962C8B-B14F-4D97-AF65-F5344CB8AC3E}">
        <p14:creationId xmlns:p14="http://schemas.microsoft.com/office/powerpoint/2010/main" val="405696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0FF6E3CB-2DB3-2B0A-FD86-5F85B2D65080}"/>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C35CBED7-9DF0-06AD-61E0-747519FBE9FC}"/>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4E1D70BB-299D-7497-CEA6-1058B52AB509}"/>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photo was from one of my first teams at the Charlotte County Homeless Coalition.</a:t>
            </a:r>
          </a:p>
          <a:p>
            <a:pPr marL="0" lvl="0" indent="0" algn="l" rtl="0">
              <a:spcBef>
                <a:spcPts val="0"/>
              </a:spcBef>
              <a:spcAft>
                <a:spcPts val="0"/>
              </a:spcAft>
              <a:buNone/>
            </a:pPr>
            <a:r>
              <a:rPr lang="en-US" dirty="0"/>
              <a:t>When I look at it, I’m reminded that behind every number we’ll talk about today are faces like these — colleagues, neighbors, families trying to help families.</a:t>
            </a:r>
          </a:p>
          <a:p>
            <a:pPr marL="0" lvl="0" indent="0" algn="l" rtl="0">
              <a:spcBef>
                <a:spcPts val="0"/>
              </a:spcBef>
              <a:spcAft>
                <a:spcPts val="0"/>
              </a:spcAft>
              <a:buNone/>
            </a:pPr>
            <a:r>
              <a:rPr lang="en-US" dirty="0"/>
              <a:t>These aren’t abstract metrics — they’re lives.</a:t>
            </a:r>
          </a:p>
          <a:p>
            <a:pPr marL="0" lvl="0" indent="0" algn="l" rtl="0">
              <a:spcBef>
                <a:spcPts val="0"/>
              </a:spcBef>
              <a:spcAft>
                <a:spcPts val="0"/>
              </a:spcAft>
              <a:buNone/>
            </a:pPr>
            <a:r>
              <a:rPr lang="en-US" dirty="0"/>
              <a:t>That’s why accuracy and integrity in data matter so much. Because when we get the data wrong, it’s not just a bad report. Real people pay the price.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307704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8BF95F3A-FDF9-A469-2950-138CF1FB5E27}"/>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827F303D-5CBA-7AB7-AC7D-206190B3F0A7}"/>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D665CE80-F91C-8DFA-4DE7-FABCBBBF386E}"/>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from a few years later, serving on the board of the very same organization I had started out at as a data analyst. And it taught me something simple but powerful — systems don’t change in silos.</a:t>
            </a:r>
          </a:p>
          <a:p>
            <a:pPr marL="0" lvl="0" indent="0" algn="l" rtl="0">
              <a:spcBef>
                <a:spcPts val="0"/>
              </a:spcBef>
              <a:spcAft>
                <a:spcPts val="0"/>
              </a:spcAft>
              <a:buNone/>
            </a:pPr>
            <a:r>
              <a:rPr lang="en-US" dirty="0"/>
              <a:t>Data scientists can’t do it alone. Neither can policymakers or frontline staff. Real progress happens when everyone starts speaking the same language and moving in the same direction.</a:t>
            </a:r>
          </a:p>
          <a:p>
            <a:pPr marL="0" lvl="0" indent="0" algn="l" rtl="0">
              <a:spcBef>
                <a:spcPts val="0"/>
              </a:spcBef>
              <a:spcAft>
                <a:spcPts val="0"/>
              </a:spcAft>
              <a:buNone/>
            </a:pPr>
            <a:r>
              <a:rPr lang="en-US" dirty="0"/>
              <a:t>That’s what equity really is — alignment. It’s everyone rowing the same boat instead of arguing about who gets the oars.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22788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4B2B3BCF-C083-66DA-C3EC-342E587C0314}"/>
            </a:ext>
          </a:extLst>
        </p:cNvPr>
        <p:cNvGrpSpPr/>
        <p:nvPr/>
      </p:nvGrpSpPr>
      <p:grpSpPr>
        <a:xfrm>
          <a:off x="0" y="0"/>
          <a:ext cx="0" cy="0"/>
          <a:chOff x="0" y="0"/>
          <a:chExt cx="0" cy="0"/>
        </a:xfrm>
      </p:grpSpPr>
      <p:sp>
        <p:nvSpPr>
          <p:cNvPr id="253" name="Google Shape;253;g54dda1946d_6_370:notes">
            <a:extLst>
              <a:ext uri="{FF2B5EF4-FFF2-40B4-BE49-F238E27FC236}">
                <a16:creationId xmlns:a16="http://schemas.microsoft.com/office/drawing/2014/main" id="{1BE50A98-B0FC-BD91-9F88-CE68F7423A9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70:notes">
            <a:extLst>
              <a:ext uri="{FF2B5EF4-FFF2-40B4-BE49-F238E27FC236}">
                <a16:creationId xmlns:a16="http://schemas.microsoft.com/office/drawing/2014/main" id="{24AB3885-2B99-A7F1-6329-C28E9707ABC0}"/>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me, this slide sums it all up. Data, systems, and dignity are inseparable.</a:t>
            </a:r>
          </a:p>
          <a:p>
            <a:pPr marL="0" lvl="0" indent="0" algn="l" rtl="0">
              <a:spcBef>
                <a:spcPts val="0"/>
              </a:spcBef>
              <a:spcAft>
                <a:spcPts val="0"/>
              </a:spcAft>
              <a:buNone/>
            </a:pPr>
            <a:r>
              <a:rPr lang="en-US" dirty="0"/>
              <a:t>Every number you’ll see today represents a person — and every dataset is a story about whether that person found stability or slipped through the cracks.</a:t>
            </a:r>
          </a:p>
          <a:p>
            <a:pPr marL="0" lvl="0" indent="0" algn="l" rtl="0">
              <a:spcBef>
                <a:spcPts val="0"/>
              </a:spcBef>
              <a:spcAft>
                <a:spcPts val="0"/>
              </a:spcAft>
              <a:buNone/>
            </a:pPr>
            <a:r>
              <a:rPr lang="en-US" dirty="0"/>
              <a:t>When we treat data as compliance, we reduce people to counts. But when we treat data as a mirror — a way to reflect what’s really happening — we build trust, we learn faster, and we actually help people.</a:t>
            </a:r>
          </a:p>
          <a:p>
            <a:pPr marL="0" lvl="0" indent="0" algn="l" rtl="0">
              <a:spcBef>
                <a:spcPts val="0"/>
              </a:spcBef>
              <a:spcAft>
                <a:spcPts val="0"/>
              </a:spcAft>
              <a:buNone/>
            </a:pPr>
            <a:r>
              <a:rPr lang="en-US" dirty="0"/>
              <a:t>That’s why this work matters.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Tree>
    <p:extLst>
      <p:ext uri="{BB962C8B-B14F-4D97-AF65-F5344CB8AC3E}">
        <p14:creationId xmlns:p14="http://schemas.microsoft.com/office/powerpoint/2010/main" val="4204923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grpSp>
        <p:nvGrpSpPr>
          <p:cNvPr id="10" name="Google Shape;10;p2"/>
          <p:cNvGrpSpPr/>
          <p:nvPr/>
        </p:nvGrpSpPr>
        <p:grpSpPr>
          <a:xfrm>
            <a:off x="-25" y="3004425"/>
            <a:ext cx="9144028" cy="3282077"/>
            <a:chOff x="-25" y="3004425"/>
            <a:chExt cx="9144028" cy="3282077"/>
          </a:xfrm>
        </p:grpSpPr>
        <p:pic>
          <p:nvPicPr>
            <p:cNvPr id="11" name="Google Shape;11;p2"/>
            <p:cNvPicPr preferRelativeResize="0"/>
            <p:nvPr/>
          </p:nvPicPr>
          <p:blipFill>
            <a:blip r:embed="rId3" cstate="screen">
              <a:alphaModFix amt="15000"/>
              <a:extLst>
                <a:ext uri="{28A0092B-C50C-407E-A947-70E740481C1C}">
                  <a14:useLocalDpi xmlns:a14="http://schemas.microsoft.com/office/drawing/2010/main"/>
                </a:ext>
              </a:extLst>
            </a:blip>
            <a:stretch>
              <a:fillRect/>
            </a:stretch>
          </p:blipFill>
          <p:spPr>
            <a:xfrm flipH="1">
              <a:off x="-25" y="3353099"/>
              <a:ext cx="9144003" cy="2933403"/>
            </a:xfrm>
            <a:prstGeom prst="rect">
              <a:avLst/>
            </a:prstGeom>
            <a:noFill/>
            <a:ln>
              <a:noFill/>
            </a:ln>
          </p:spPr>
        </p:pic>
        <p:pic>
          <p:nvPicPr>
            <p:cNvPr id="12" name="Google Shape;12;p2"/>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a:off x="0" y="3004425"/>
              <a:ext cx="9144003" cy="2437151"/>
            </a:xfrm>
            <a:prstGeom prst="rect">
              <a:avLst/>
            </a:prstGeom>
            <a:noFill/>
            <a:ln>
              <a:noFill/>
            </a:ln>
          </p:spPr>
        </p:pic>
      </p:grpSp>
      <p:sp>
        <p:nvSpPr>
          <p:cNvPr id="13" name="Google Shape;13;p2"/>
          <p:cNvSpPr txBox="1">
            <a:spLocks noGrp="1"/>
          </p:cNvSpPr>
          <p:nvPr>
            <p:ph type="ctrTitle"/>
          </p:nvPr>
        </p:nvSpPr>
        <p:spPr>
          <a:xfrm>
            <a:off x="924550" y="462950"/>
            <a:ext cx="6758400" cy="1914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924550" y="2418272"/>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15" name="Google Shape;15;p2"/>
          <p:cNvCxnSpPr/>
          <p:nvPr/>
        </p:nvCxnSpPr>
        <p:spPr>
          <a:xfrm rot="10800000">
            <a:off x="713225" y="722700"/>
            <a:ext cx="0" cy="200100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9"/>
        <p:cNvGrpSpPr/>
        <p:nvPr/>
      </p:nvGrpSpPr>
      <p:grpSpPr>
        <a:xfrm>
          <a:off x="0" y="0"/>
          <a:ext cx="0" cy="0"/>
          <a:chOff x="0" y="0"/>
          <a:chExt cx="0" cy="0"/>
        </a:xfrm>
      </p:grpSpPr>
      <p:pic>
        <p:nvPicPr>
          <p:cNvPr id="100" name="Google Shape;100;p16"/>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sp>
        <p:nvSpPr>
          <p:cNvPr id="101" name="Google Shape;10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6"/>
          <p:cNvSpPr txBox="1">
            <a:spLocks noGrp="1"/>
          </p:cNvSpPr>
          <p:nvPr>
            <p:ph type="subTitle" idx="1"/>
          </p:nvPr>
        </p:nvSpPr>
        <p:spPr>
          <a:xfrm>
            <a:off x="720100" y="2337701"/>
            <a:ext cx="2379000" cy="18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6"/>
          <p:cNvSpPr txBox="1">
            <a:spLocks noGrp="1"/>
          </p:cNvSpPr>
          <p:nvPr>
            <p:ph type="subTitle" idx="2"/>
          </p:nvPr>
        </p:nvSpPr>
        <p:spPr>
          <a:xfrm>
            <a:off x="3382535" y="2337701"/>
            <a:ext cx="2379000" cy="18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6"/>
          <p:cNvSpPr txBox="1">
            <a:spLocks noGrp="1"/>
          </p:cNvSpPr>
          <p:nvPr>
            <p:ph type="subTitle" idx="3"/>
          </p:nvPr>
        </p:nvSpPr>
        <p:spPr>
          <a:xfrm>
            <a:off x="6045003" y="2337701"/>
            <a:ext cx="2379000" cy="18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6"/>
          <p:cNvSpPr txBox="1">
            <a:spLocks noGrp="1"/>
          </p:cNvSpPr>
          <p:nvPr>
            <p:ph type="subTitle" idx="4"/>
          </p:nvPr>
        </p:nvSpPr>
        <p:spPr>
          <a:xfrm>
            <a:off x="720100" y="1810125"/>
            <a:ext cx="2379000" cy="527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b="1">
                <a:solidFill>
                  <a:schemeClr val="dk1"/>
                </a:solidFill>
                <a:latin typeface="Inter"/>
                <a:ea typeface="Inter"/>
                <a:cs typeface="Inter"/>
                <a:sym typeface="Inter"/>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06" name="Google Shape;106;p16"/>
          <p:cNvSpPr txBox="1">
            <a:spLocks noGrp="1"/>
          </p:cNvSpPr>
          <p:nvPr>
            <p:ph type="subTitle" idx="5"/>
          </p:nvPr>
        </p:nvSpPr>
        <p:spPr>
          <a:xfrm>
            <a:off x="3382539" y="1810125"/>
            <a:ext cx="2379000" cy="527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b="1">
                <a:solidFill>
                  <a:schemeClr val="dk1"/>
                </a:solidFill>
                <a:latin typeface="Inter"/>
                <a:ea typeface="Inter"/>
                <a:cs typeface="Inter"/>
                <a:sym typeface="Inter"/>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07" name="Google Shape;107;p16"/>
          <p:cNvSpPr txBox="1">
            <a:spLocks noGrp="1"/>
          </p:cNvSpPr>
          <p:nvPr>
            <p:ph type="subTitle" idx="6"/>
          </p:nvPr>
        </p:nvSpPr>
        <p:spPr>
          <a:xfrm>
            <a:off x="6045003" y="1810125"/>
            <a:ext cx="2379000" cy="527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b="1">
                <a:solidFill>
                  <a:schemeClr val="dk1"/>
                </a:solidFill>
                <a:latin typeface="Inter"/>
                <a:ea typeface="Inter"/>
                <a:cs typeface="Inter"/>
                <a:sym typeface="Inter"/>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cxnSp>
        <p:nvCxnSpPr>
          <p:cNvPr id="108" name="Google Shape;108;p16"/>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pic>
        <p:nvPicPr>
          <p:cNvPr id="109" name="Google Shape;109;p16"/>
          <p:cNvPicPr preferRelativeResize="0"/>
          <p:nvPr/>
        </p:nvPicPr>
        <p:blipFill rotWithShape="1">
          <a:blip r:embed="rId3" cstate="screen">
            <a:alphaModFix amt="15000"/>
            <a:extLst>
              <a:ext uri="{28A0092B-C50C-407E-A947-70E740481C1C}">
                <a14:useLocalDpi xmlns:a14="http://schemas.microsoft.com/office/drawing/2010/main"/>
              </a:ext>
            </a:extLst>
          </a:blip>
          <a:srcRect t="37717"/>
          <a:stretch/>
        </p:blipFill>
        <p:spPr>
          <a:xfrm>
            <a:off x="-22" y="4079925"/>
            <a:ext cx="9143997" cy="1826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pic>
        <p:nvPicPr>
          <p:cNvPr id="112" name="Google Shape;112;p17"/>
          <p:cNvPicPr preferRelativeResize="0"/>
          <p:nvPr/>
        </p:nvPicPr>
        <p:blipFill rotWithShape="1">
          <a:blip r:embed="rId3" cstate="screen">
            <a:alphaModFix amt="15000"/>
            <a:extLst>
              <a:ext uri="{28A0092B-C50C-407E-A947-70E740481C1C}">
                <a14:useLocalDpi xmlns:a14="http://schemas.microsoft.com/office/drawing/2010/main"/>
              </a:ext>
            </a:extLst>
          </a:blip>
          <a:srcRect t="37717"/>
          <a:stretch/>
        </p:blipFill>
        <p:spPr>
          <a:xfrm flipH="1">
            <a:off x="-22" y="4611925"/>
            <a:ext cx="9143997" cy="1826976"/>
          </a:xfrm>
          <a:prstGeom prst="rect">
            <a:avLst/>
          </a:prstGeom>
          <a:noFill/>
          <a:ln>
            <a:noFill/>
          </a:ln>
        </p:spPr>
      </p:pic>
      <p:sp>
        <p:nvSpPr>
          <p:cNvPr id="113" name="Google Shape;11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4" name="Google Shape;114;p17"/>
          <p:cNvSpPr txBox="1">
            <a:spLocks noGrp="1"/>
          </p:cNvSpPr>
          <p:nvPr>
            <p:ph type="subTitle" idx="1"/>
          </p:nvPr>
        </p:nvSpPr>
        <p:spPr>
          <a:xfrm>
            <a:off x="1632150" y="1553736"/>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7"/>
          <p:cNvSpPr txBox="1">
            <a:spLocks noGrp="1"/>
          </p:cNvSpPr>
          <p:nvPr>
            <p:ph type="subTitle" idx="2"/>
          </p:nvPr>
        </p:nvSpPr>
        <p:spPr>
          <a:xfrm>
            <a:off x="1632150" y="2374824"/>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7"/>
          <p:cNvSpPr txBox="1">
            <a:spLocks noGrp="1"/>
          </p:cNvSpPr>
          <p:nvPr>
            <p:ph type="subTitle" idx="3"/>
          </p:nvPr>
        </p:nvSpPr>
        <p:spPr>
          <a:xfrm>
            <a:off x="1639527" y="3192323"/>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7"/>
          <p:cNvSpPr txBox="1">
            <a:spLocks noGrp="1"/>
          </p:cNvSpPr>
          <p:nvPr>
            <p:ph type="subTitle" idx="4"/>
          </p:nvPr>
        </p:nvSpPr>
        <p:spPr>
          <a:xfrm>
            <a:off x="1639527" y="4009825"/>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7"/>
          <p:cNvSpPr txBox="1">
            <a:spLocks noGrp="1"/>
          </p:cNvSpPr>
          <p:nvPr>
            <p:ph type="title" idx="5" hasCustomPrompt="1"/>
          </p:nvPr>
        </p:nvSpPr>
        <p:spPr>
          <a:xfrm>
            <a:off x="720000" y="1338326"/>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7"/>
          <p:cNvSpPr txBox="1">
            <a:spLocks noGrp="1"/>
          </p:cNvSpPr>
          <p:nvPr>
            <p:ph type="title" idx="6" hasCustomPrompt="1"/>
          </p:nvPr>
        </p:nvSpPr>
        <p:spPr>
          <a:xfrm>
            <a:off x="726781" y="2973319"/>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7"/>
          <p:cNvSpPr txBox="1">
            <a:spLocks noGrp="1"/>
          </p:cNvSpPr>
          <p:nvPr>
            <p:ph type="title" idx="7" hasCustomPrompt="1"/>
          </p:nvPr>
        </p:nvSpPr>
        <p:spPr>
          <a:xfrm>
            <a:off x="720014" y="2155823"/>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7"/>
          <p:cNvSpPr txBox="1">
            <a:spLocks noGrp="1"/>
          </p:cNvSpPr>
          <p:nvPr>
            <p:ph type="title" idx="8" hasCustomPrompt="1"/>
          </p:nvPr>
        </p:nvSpPr>
        <p:spPr>
          <a:xfrm>
            <a:off x="726789" y="3790816"/>
            <a:ext cx="865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7"/>
          <p:cNvSpPr txBox="1">
            <a:spLocks noGrp="1"/>
          </p:cNvSpPr>
          <p:nvPr>
            <p:ph type="subTitle" idx="9"/>
          </p:nvPr>
        </p:nvSpPr>
        <p:spPr>
          <a:xfrm>
            <a:off x="1632150" y="1185925"/>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rtl="0">
              <a:lnSpc>
                <a:spcPct val="100000"/>
              </a:lnSpc>
              <a:spcBef>
                <a:spcPts val="0"/>
              </a:spcBef>
              <a:spcAft>
                <a:spcPts val="0"/>
              </a:spcAft>
              <a:buSzPts val="1600"/>
              <a:buFont typeface="Inter"/>
              <a:buNone/>
              <a:defRPr sz="1600" b="1">
                <a:latin typeface="Inter"/>
                <a:ea typeface="Inter"/>
                <a:cs typeface="Inter"/>
                <a:sym typeface="Inter"/>
              </a:defRPr>
            </a:lvl2pPr>
            <a:lvl3pPr lvl="2" rtl="0">
              <a:lnSpc>
                <a:spcPct val="100000"/>
              </a:lnSpc>
              <a:spcBef>
                <a:spcPts val="0"/>
              </a:spcBef>
              <a:spcAft>
                <a:spcPts val="0"/>
              </a:spcAft>
              <a:buSzPts val="1600"/>
              <a:buFont typeface="Inter"/>
              <a:buNone/>
              <a:defRPr sz="1600" b="1">
                <a:latin typeface="Inter"/>
                <a:ea typeface="Inter"/>
                <a:cs typeface="Inter"/>
                <a:sym typeface="Inter"/>
              </a:defRPr>
            </a:lvl3pPr>
            <a:lvl4pPr lvl="3" rtl="0">
              <a:lnSpc>
                <a:spcPct val="100000"/>
              </a:lnSpc>
              <a:spcBef>
                <a:spcPts val="0"/>
              </a:spcBef>
              <a:spcAft>
                <a:spcPts val="0"/>
              </a:spcAft>
              <a:buSzPts val="1600"/>
              <a:buFont typeface="Inter"/>
              <a:buNone/>
              <a:defRPr sz="1600" b="1">
                <a:latin typeface="Inter"/>
                <a:ea typeface="Inter"/>
                <a:cs typeface="Inter"/>
                <a:sym typeface="Inter"/>
              </a:defRPr>
            </a:lvl4pPr>
            <a:lvl5pPr lvl="4" rtl="0">
              <a:lnSpc>
                <a:spcPct val="100000"/>
              </a:lnSpc>
              <a:spcBef>
                <a:spcPts val="0"/>
              </a:spcBef>
              <a:spcAft>
                <a:spcPts val="0"/>
              </a:spcAft>
              <a:buSzPts val="1600"/>
              <a:buFont typeface="Inter"/>
              <a:buNone/>
              <a:defRPr sz="1600" b="1">
                <a:latin typeface="Inter"/>
                <a:ea typeface="Inter"/>
                <a:cs typeface="Inter"/>
                <a:sym typeface="Inter"/>
              </a:defRPr>
            </a:lvl5pPr>
            <a:lvl6pPr lvl="5" rtl="0">
              <a:lnSpc>
                <a:spcPct val="100000"/>
              </a:lnSpc>
              <a:spcBef>
                <a:spcPts val="0"/>
              </a:spcBef>
              <a:spcAft>
                <a:spcPts val="0"/>
              </a:spcAft>
              <a:buSzPts val="1600"/>
              <a:buFont typeface="Inter"/>
              <a:buNone/>
              <a:defRPr sz="1600" b="1">
                <a:latin typeface="Inter"/>
                <a:ea typeface="Inter"/>
                <a:cs typeface="Inter"/>
                <a:sym typeface="Inter"/>
              </a:defRPr>
            </a:lvl6pPr>
            <a:lvl7pPr lvl="6" rtl="0">
              <a:lnSpc>
                <a:spcPct val="100000"/>
              </a:lnSpc>
              <a:spcBef>
                <a:spcPts val="0"/>
              </a:spcBef>
              <a:spcAft>
                <a:spcPts val="0"/>
              </a:spcAft>
              <a:buSzPts val="1600"/>
              <a:buFont typeface="Inter"/>
              <a:buNone/>
              <a:defRPr sz="1600" b="1">
                <a:latin typeface="Inter"/>
                <a:ea typeface="Inter"/>
                <a:cs typeface="Inter"/>
                <a:sym typeface="Inter"/>
              </a:defRPr>
            </a:lvl7pPr>
            <a:lvl8pPr lvl="7" rtl="0">
              <a:lnSpc>
                <a:spcPct val="100000"/>
              </a:lnSpc>
              <a:spcBef>
                <a:spcPts val="0"/>
              </a:spcBef>
              <a:spcAft>
                <a:spcPts val="0"/>
              </a:spcAft>
              <a:buSzPts val="1600"/>
              <a:buFont typeface="Inter"/>
              <a:buNone/>
              <a:defRPr sz="1600" b="1">
                <a:latin typeface="Inter"/>
                <a:ea typeface="Inter"/>
                <a:cs typeface="Inter"/>
                <a:sym typeface="Inter"/>
              </a:defRPr>
            </a:lvl8pPr>
            <a:lvl9pPr lvl="8"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23" name="Google Shape;123;p17"/>
          <p:cNvSpPr txBox="1">
            <a:spLocks noGrp="1"/>
          </p:cNvSpPr>
          <p:nvPr>
            <p:ph type="subTitle" idx="13"/>
          </p:nvPr>
        </p:nvSpPr>
        <p:spPr>
          <a:xfrm>
            <a:off x="1632150" y="2003424"/>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rtl="0">
              <a:lnSpc>
                <a:spcPct val="100000"/>
              </a:lnSpc>
              <a:spcBef>
                <a:spcPts val="0"/>
              </a:spcBef>
              <a:spcAft>
                <a:spcPts val="0"/>
              </a:spcAft>
              <a:buSzPts val="1600"/>
              <a:buFont typeface="Inter"/>
              <a:buNone/>
              <a:defRPr sz="1600" b="1">
                <a:latin typeface="Inter"/>
                <a:ea typeface="Inter"/>
                <a:cs typeface="Inter"/>
                <a:sym typeface="Inter"/>
              </a:defRPr>
            </a:lvl2pPr>
            <a:lvl3pPr lvl="2" rtl="0">
              <a:lnSpc>
                <a:spcPct val="100000"/>
              </a:lnSpc>
              <a:spcBef>
                <a:spcPts val="0"/>
              </a:spcBef>
              <a:spcAft>
                <a:spcPts val="0"/>
              </a:spcAft>
              <a:buSzPts val="1600"/>
              <a:buFont typeface="Inter"/>
              <a:buNone/>
              <a:defRPr sz="1600" b="1">
                <a:latin typeface="Inter"/>
                <a:ea typeface="Inter"/>
                <a:cs typeface="Inter"/>
                <a:sym typeface="Inter"/>
              </a:defRPr>
            </a:lvl3pPr>
            <a:lvl4pPr lvl="3" rtl="0">
              <a:lnSpc>
                <a:spcPct val="100000"/>
              </a:lnSpc>
              <a:spcBef>
                <a:spcPts val="0"/>
              </a:spcBef>
              <a:spcAft>
                <a:spcPts val="0"/>
              </a:spcAft>
              <a:buSzPts val="1600"/>
              <a:buFont typeface="Inter"/>
              <a:buNone/>
              <a:defRPr sz="1600" b="1">
                <a:latin typeface="Inter"/>
                <a:ea typeface="Inter"/>
                <a:cs typeface="Inter"/>
                <a:sym typeface="Inter"/>
              </a:defRPr>
            </a:lvl4pPr>
            <a:lvl5pPr lvl="4" rtl="0">
              <a:lnSpc>
                <a:spcPct val="100000"/>
              </a:lnSpc>
              <a:spcBef>
                <a:spcPts val="0"/>
              </a:spcBef>
              <a:spcAft>
                <a:spcPts val="0"/>
              </a:spcAft>
              <a:buSzPts val="1600"/>
              <a:buFont typeface="Inter"/>
              <a:buNone/>
              <a:defRPr sz="1600" b="1">
                <a:latin typeface="Inter"/>
                <a:ea typeface="Inter"/>
                <a:cs typeface="Inter"/>
                <a:sym typeface="Inter"/>
              </a:defRPr>
            </a:lvl5pPr>
            <a:lvl6pPr lvl="5" rtl="0">
              <a:lnSpc>
                <a:spcPct val="100000"/>
              </a:lnSpc>
              <a:spcBef>
                <a:spcPts val="0"/>
              </a:spcBef>
              <a:spcAft>
                <a:spcPts val="0"/>
              </a:spcAft>
              <a:buSzPts val="1600"/>
              <a:buFont typeface="Inter"/>
              <a:buNone/>
              <a:defRPr sz="1600" b="1">
                <a:latin typeface="Inter"/>
                <a:ea typeface="Inter"/>
                <a:cs typeface="Inter"/>
                <a:sym typeface="Inter"/>
              </a:defRPr>
            </a:lvl6pPr>
            <a:lvl7pPr lvl="6" rtl="0">
              <a:lnSpc>
                <a:spcPct val="100000"/>
              </a:lnSpc>
              <a:spcBef>
                <a:spcPts val="0"/>
              </a:spcBef>
              <a:spcAft>
                <a:spcPts val="0"/>
              </a:spcAft>
              <a:buSzPts val="1600"/>
              <a:buFont typeface="Inter"/>
              <a:buNone/>
              <a:defRPr sz="1600" b="1">
                <a:latin typeface="Inter"/>
                <a:ea typeface="Inter"/>
                <a:cs typeface="Inter"/>
                <a:sym typeface="Inter"/>
              </a:defRPr>
            </a:lvl7pPr>
            <a:lvl8pPr lvl="7" rtl="0">
              <a:lnSpc>
                <a:spcPct val="100000"/>
              </a:lnSpc>
              <a:spcBef>
                <a:spcPts val="0"/>
              </a:spcBef>
              <a:spcAft>
                <a:spcPts val="0"/>
              </a:spcAft>
              <a:buSzPts val="1600"/>
              <a:buFont typeface="Inter"/>
              <a:buNone/>
              <a:defRPr sz="1600" b="1">
                <a:latin typeface="Inter"/>
                <a:ea typeface="Inter"/>
                <a:cs typeface="Inter"/>
                <a:sym typeface="Inter"/>
              </a:defRPr>
            </a:lvl8pPr>
            <a:lvl9pPr lvl="8"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24" name="Google Shape;124;p17"/>
          <p:cNvSpPr txBox="1">
            <a:spLocks noGrp="1"/>
          </p:cNvSpPr>
          <p:nvPr>
            <p:ph type="subTitle" idx="14"/>
          </p:nvPr>
        </p:nvSpPr>
        <p:spPr>
          <a:xfrm>
            <a:off x="1639527" y="2820923"/>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rtl="0">
              <a:lnSpc>
                <a:spcPct val="100000"/>
              </a:lnSpc>
              <a:spcBef>
                <a:spcPts val="0"/>
              </a:spcBef>
              <a:spcAft>
                <a:spcPts val="0"/>
              </a:spcAft>
              <a:buSzPts val="1600"/>
              <a:buFont typeface="Inter"/>
              <a:buNone/>
              <a:defRPr sz="1600" b="1">
                <a:latin typeface="Inter"/>
                <a:ea typeface="Inter"/>
                <a:cs typeface="Inter"/>
                <a:sym typeface="Inter"/>
              </a:defRPr>
            </a:lvl2pPr>
            <a:lvl3pPr lvl="2" rtl="0">
              <a:lnSpc>
                <a:spcPct val="100000"/>
              </a:lnSpc>
              <a:spcBef>
                <a:spcPts val="0"/>
              </a:spcBef>
              <a:spcAft>
                <a:spcPts val="0"/>
              </a:spcAft>
              <a:buSzPts val="1600"/>
              <a:buFont typeface="Inter"/>
              <a:buNone/>
              <a:defRPr sz="1600" b="1">
                <a:latin typeface="Inter"/>
                <a:ea typeface="Inter"/>
                <a:cs typeface="Inter"/>
                <a:sym typeface="Inter"/>
              </a:defRPr>
            </a:lvl3pPr>
            <a:lvl4pPr lvl="3" rtl="0">
              <a:lnSpc>
                <a:spcPct val="100000"/>
              </a:lnSpc>
              <a:spcBef>
                <a:spcPts val="0"/>
              </a:spcBef>
              <a:spcAft>
                <a:spcPts val="0"/>
              </a:spcAft>
              <a:buSzPts val="1600"/>
              <a:buFont typeface="Inter"/>
              <a:buNone/>
              <a:defRPr sz="1600" b="1">
                <a:latin typeface="Inter"/>
                <a:ea typeface="Inter"/>
                <a:cs typeface="Inter"/>
                <a:sym typeface="Inter"/>
              </a:defRPr>
            </a:lvl4pPr>
            <a:lvl5pPr lvl="4" rtl="0">
              <a:lnSpc>
                <a:spcPct val="100000"/>
              </a:lnSpc>
              <a:spcBef>
                <a:spcPts val="0"/>
              </a:spcBef>
              <a:spcAft>
                <a:spcPts val="0"/>
              </a:spcAft>
              <a:buSzPts val="1600"/>
              <a:buFont typeface="Inter"/>
              <a:buNone/>
              <a:defRPr sz="1600" b="1">
                <a:latin typeface="Inter"/>
                <a:ea typeface="Inter"/>
                <a:cs typeface="Inter"/>
                <a:sym typeface="Inter"/>
              </a:defRPr>
            </a:lvl5pPr>
            <a:lvl6pPr lvl="5" rtl="0">
              <a:lnSpc>
                <a:spcPct val="100000"/>
              </a:lnSpc>
              <a:spcBef>
                <a:spcPts val="0"/>
              </a:spcBef>
              <a:spcAft>
                <a:spcPts val="0"/>
              </a:spcAft>
              <a:buSzPts val="1600"/>
              <a:buFont typeface="Inter"/>
              <a:buNone/>
              <a:defRPr sz="1600" b="1">
                <a:latin typeface="Inter"/>
                <a:ea typeface="Inter"/>
                <a:cs typeface="Inter"/>
                <a:sym typeface="Inter"/>
              </a:defRPr>
            </a:lvl6pPr>
            <a:lvl7pPr lvl="6" rtl="0">
              <a:lnSpc>
                <a:spcPct val="100000"/>
              </a:lnSpc>
              <a:spcBef>
                <a:spcPts val="0"/>
              </a:spcBef>
              <a:spcAft>
                <a:spcPts val="0"/>
              </a:spcAft>
              <a:buSzPts val="1600"/>
              <a:buFont typeface="Inter"/>
              <a:buNone/>
              <a:defRPr sz="1600" b="1">
                <a:latin typeface="Inter"/>
                <a:ea typeface="Inter"/>
                <a:cs typeface="Inter"/>
                <a:sym typeface="Inter"/>
              </a:defRPr>
            </a:lvl7pPr>
            <a:lvl8pPr lvl="7" rtl="0">
              <a:lnSpc>
                <a:spcPct val="100000"/>
              </a:lnSpc>
              <a:spcBef>
                <a:spcPts val="0"/>
              </a:spcBef>
              <a:spcAft>
                <a:spcPts val="0"/>
              </a:spcAft>
              <a:buSzPts val="1600"/>
              <a:buFont typeface="Inter"/>
              <a:buNone/>
              <a:defRPr sz="1600" b="1">
                <a:latin typeface="Inter"/>
                <a:ea typeface="Inter"/>
                <a:cs typeface="Inter"/>
                <a:sym typeface="Inter"/>
              </a:defRPr>
            </a:lvl8pPr>
            <a:lvl9pPr lvl="8"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25" name="Google Shape;125;p17"/>
          <p:cNvSpPr txBox="1">
            <a:spLocks noGrp="1"/>
          </p:cNvSpPr>
          <p:nvPr>
            <p:ph type="subTitle" idx="15"/>
          </p:nvPr>
        </p:nvSpPr>
        <p:spPr>
          <a:xfrm>
            <a:off x="1639527" y="3638422"/>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rtl="0">
              <a:lnSpc>
                <a:spcPct val="100000"/>
              </a:lnSpc>
              <a:spcBef>
                <a:spcPts val="0"/>
              </a:spcBef>
              <a:spcAft>
                <a:spcPts val="0"/>
              </a:spcAft>
              <a:buSzPts val="1600"/>
              <a:buFont typeface="Inter"/>
              <a:buNone/>
              <a:defRPr sz="1600" b="1">
                <a:latin typeface="Inter"/>
                <a:ea typeface="Inter"/>
                <a:cs typeface="Inter"/>
                <a:sym typeface="Inter"/>
              </a:defRPr>
            </a:lvl2pPr>
            <a:lvl3pPr lvl="2" rtl="0">
              <a:lnSpc>
                <a:spcPct val="100000"/>
              </a:lnSpc>
              <a:spcBef>
                <a:spcPts val="0"/>
              </a:spcBef>
              <a:spcAft>
                <a:spcPts val="0"/>
              </a:spcAft>
              <a:buSzPts val="1600"/>
              <a:buFont typeface="Inter"/>
              <a:buNone/>
              <a:defRPr sz="1600" b="1">
                <a:latin typeface="Inter"/>
                <a:ea typeface="Inter"/>
                <a:cs typeface="Inter"/>
                <a:sym typeface="Inter"/>
              </a:defRPr>
            </a:lvl3pPr>
            <a:lvl4pPr lvl="3" rtl="0">
              <a:lnSpc>
                <a:spcPct val="100000"/>
              </a:lnSpc>
              <a:spcBef>
                <a:spcPts val="0"/>
              </a:spcBef>
              <a:spcAft>
                <a:spcPts val="0"/>
              </a:spcAft>
              <a:buSzPts val="1600"/>
              <a:buFont typeface="Inter"/>
              <a:buNone/>
              <a:defRPr sz="1600" b="1">
                <a:latin typeface="Inter"/>
                <a:ea typeface="Inter"/>
                <a:cs typeface="Inter"/>
                <a:sym typeface="Inter"/>
              </a:defRPr>
            </a:lvl4pPr>
            <a:lvl5pPr lvl="4" rtl="0">
              <a:lnSpc>
                <a:spcPct val="100000"/>
              </a:lnSpc>
              <a:spcBef>
                <a:spcPts val="0"/>
              </a:spcBef>
              <a:spcAft>
                <a:spcPts val="0"/>
              </a:spcAft>
              <a:buSzPts val="1600"/>
              <a:buFont typeface="Inter"/>
              <a:buNone/>
              <a:defRPr sz="1600" b="1">
                <a:latin typeface="Inter"/>
                <a:ea typeface="Inter"/>
                <a:cs typeface="Inter"/>
                <a:sym typeface="Inter"/>
              </a:defRPr>
            </a:lvl5pPr>
            <a:lvl6pPr lvl="5" rtl="0">
              <a:lnSpc>
                <a:spcPct val="100000"/>
              </a:lnSpc>
              <a:spcBef>
                <a:spcPts val="0"/>
              </a:spcBef>
              <a:spcAft>
                <a:spcPts val="0"/>
              </a:spcAft>
              <a:buSzPts val="1600"/>
              <a:buFont typeface="Inter"/>
              <a:buNone/>
              <a:defRPr sz="1600" b="1">
                <a:latin typeface="Inter"/>
                <a:ea typeface="Inter"/>
                <a:cs typeface="Inter"/>
                <a:sym typeface="Inter"/>
              </a:defRPr>
            </a:lvl6pPr>
            <a:lvl7pPr lvl="6" rtl="0">
              <a:lnSpc>
                <a:spcPct val="100000"/>
              </a:lnSpc>
              <a:spcBef>
                <a:spcPts val="0"/>
              </a:spcBef>
              <a:spcAft>
                <a:spcPts val="0"/>
              </a:spcAft>
              <a:buSzPts val="1600"/>
              <a:buFont typeface="Inter"/>
              <a:buNone/>
              <a:defRPr sz="1600" b="1">
                <a:latin typeface="Inter"/>
                <a:ea typeface="Inter"/>
                <a:cs typeface="Inter"/>
                <a:sym typeface="Inter"/>
              </a:defRPr>
            </a:lvl7pPr>
            <a:lvl8pPr lvl="7" rtl="0">
              <a:lnSpc>
                <a:spcPct val="100000"/>
              </a:lnSpc>
              <a:spcBef>
                <a:spcPts val="0"/>
              </a:spcBef>
              <a:spcAft>
                <a:spcPts val="0"/>
              </a:spcAft>
              <a:buSzPts val="1600"/>
              <a:buFont typeface="Inter"/>
              <a:buNone/>
              <a:defRPr sz="1600" b="1">
                <a:latin typeface="Inter"/>
                <a:ea typeface="Inter"/>
                <a:cs typeface="Inter"/>
                <a:sym typeface="Inter"/>
              </a:defRPr>
            </a:lvl8pPr>
            <a:lvl9pPr lvl="8"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cxnSp>
        <p:nvCxnSpPr>
          <p:cNvPr id="126" name="Google Shape;126;p17"/>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grpSp>
        <p:nvGrpSpPr>
          <p:cNvPr id="129" name="Google Shape;129;p18"/>
          <p:cNvGrpSpPr/>
          <p:nvPr/>
        </p:nvGrpSpPr>
        <p:grpSpPr>
          <a:xfrm>
            <a:off x="-25" y="4375625"/>
            <a:ext cx="9144028" cy="3053477"/>
            <a:chOff x="-25" y="2623425"/>
            <a:chExt cx="9144028" cy="3053477"/>
          </a:xfrm>
        </p:grpSpPr>
        <p:pic>
          <p:nvPicPr>
            <p:cNvPr id="130" name="Google Shape;130;p18"/>
            <p:cNvPicPr preferRelativeResize="0"/>
            <p:nvPr/>
          </p:nvPicPr>
          <p:blipFill>
            <a:blip r:embed="rId3" cstate="screen">
              <a:alphaModFix amt="15000"/>
              <a:extLst>
                <a:ext uri="{28A0092B-C50C-407E-A947-70E740481C1C}">
                  <a14:useLocalDpi xmlns:a14="http://schemas.microsoft.com/office/drawing/2010/main"/>
                </a:ext>
              </a:extLst>
            </a:blip>
            <a:stretch>
              <a:fillRect/>
            </a:stretch>
          </p:blipFill>
          <p:spPr>
            <a:xfrm flipH="1">
              <a:off x="-25" y="2743499"/>
              <a:ext cx="9144003" cy="2933403"/>
            </a:xfrm>
            <a:prstGeom prst="rect">
              <a:avLst/>
            </a:prstGeom>
            <a:noFill/>
            <a:ln>
              <a:noFill/>
            </a:ln>
          </p:spPr>
        </p:pic>
        <p:pic>
          <p:nvPicPr>
            <p:cNvPr id="131" name="Google Shape;131;p18"/>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a:off x="0" y="2623425"/>
              <a:ext cx="9144003" cy="2437151"/>
            </a:xfrm>
            <a:prstGeom prst="rect">
              <a:avLst/>
            </a:prstGeom>
            <a:noFill/>
            <a:ln>
              <a:noFill/>
            </a:ln>
          </p:spPr>
        </p:pic>
      </p:grpSp>
      <p:sp>
        <p:nvSpPr>
          <p:cNvPr id="132" name="Google Shape;13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3" name="Google Shape;133;p18"/>
          <p:cNvSpPr txBox="1">
            <a:spLocks noGrp="1"/>
          </p:cNvSpPr>
          <p:nvPr>
            <p:ph type="subTitle" idx="1"/>
          </p:nvPr>
        </p:nvSpPr>
        <p:spPr>
          <a:xfrm>
            <a:off x="713225" y="1716349"/>
            <a:ext cx="24378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8"/>
          <p:cNvSpPr txBox="1">
            <a:spLocks noGrp="1"/>
          </p:cNvSpPr>
          <p:nvPr>
            <p:ph type="subTitle" idx="2"/>
          </p:nvPr>
        </p:nvSpPr>
        <p:spPr>
          <a:xfrm>
            <a:off x="3353129" y="1716349"/>
            <a:ext cx="24378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8"/>
          <p:cNvSpPr txBox="1">
            <a:spLocks noGrp="1"/>
          </p:cNvSpPr>
          <p:nvPr>
            <p:ph type="subTitle" idx="3"/>
          </p:nvPr>
        </p:nvSpPr>
        <p:spPr>
          <a:xfrm>
            <a:off x="713225" y="3336800"/>
            <a:ext cx="24378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8"/>
          <p:cNvSpPr txBox="1">
            <a:spLocks noGrp="1"/>
          </p:cNvSpPr>
          <p:nvPr>
            <p:ph type="subTitle" idx="4"/>
          </p:nvPr>
        </p:nvSpPr>
        <p:spPr>
          <a:xfrm>
            <a:off x="3353129" y="3336800"/>
            <a:ext cx="24378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8"/>
          <p:cNvSpPr txBox="1">
            <a:spLocks noGrp="1"/>
          </p:cNvSpPr>
          <p:nvPr>
            <p:ph type="subTitle" idx="5"/>
          </p:nvPr>
        </p:nvSpPr>
        <p:spPr>
          <a:xfrm>
            <a:off x="5993033" y="1716349"/>
            <a:ext cx="24378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8"/>
          <p:cNvSpPr txBox="1">
            <a:spLocks noGrp="1"/>
          </p:cNvSpPr>
          <p:nvPr>
            <p:ph type="subTitle" idx="6"/>
          </p:nvPr>
        </p:nvSpPr>
        <p:spPr>
          <a:xfrm>
            <a:off x="5993033" y="3336800"/>
            <a:ext cx="2437800" cy="8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8"/>
          <p:cNvSpPr txBox="1">
            <a:spLocks noGrp="1"/>
          </p:cNvSpPr>
          <p:nvPr>
            <p:ph type="subTitle" idx="7"/>
          </p:nvPr>
        </p:nvSpPr>
        <p:spPr>
          <a:xfrm>
            <a:off x="714325" y="1266425"/>
            <a:ext cx="2435400" cy="526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40" name="Google Shape;140;p18"/>
          <p:cNvSpPr txBox="1">
            <a:spLocks noGrp="1"/>
          </p:cNvSpPr>
          <p:nvPr>
            <p:ph type="subTitle" idx="8"/>
          </p:nvPr>
        </p:nvSpPr>
        <p:spPr>
          <a:xfrm>
            <a:off x="3354226" y="1266425"/>
            <a:ext cx="2435400" cy="526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41" name="Google Shape;141;p18"/>
          <p:cNvSpPr txBox="1">
            <a:spLocks noGrp="1"/>
          </p:cNvSpPr>
          <p:nvPr>
            <p:ph type="subTitle" idx="9"/>
          </p:nvPr>
        </p:nvSpPr>
        <p:spPr>
          <a:xfrm>
            <a:off x="5994127" y="1266425"/>
            <a:ext cx="2435400" cy="526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42" name="Google Shape;142;p18"/>
          <p:cNvSpPr txBox="1">
            <a:spLocks noGrp="1"/>
          </p:cNvSpPr>
          <p:nvPr>
            <p:ph type="subTitle" idx="13"/>
          </p:nvPr>
        </p:nvSpPr>
        <p:spPr>
          <a:xfrm>
            <a:off x="714325" y="2886851"/>
            <a:ext cx="2435400" cy="526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43" name="Google Shape;143;p18"/>
          <p:cNvSpPr txBox="1">
            <a:spLocks noGrp="1"/>
          </p:cNvSpPr>
          <p:nvPr>
            <p:ph type="subTitle" idx="14"/>
          </p:nvPr>
        </p:nvSpPr>
        <p:spPr>
          <a:xfrm>
            <a:off x="3354226" y="2886851"/>
            <a:ext cx="2435400" cy="526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144" name="Google Shape;144;p18"/>
          <p:cNvSpPr txBox="1">
            <a:spLocks noGrp="1"/>
          </p:cNvSpPr>
          <p:nvPr>
            <p:ph type="subTitle" idx="15"/>
          </p:nvPr>
        </p:nvSpPr>
        <p:spPr>
          <a:xfrm>
            <a:off x="5994127" y="2886851"/>
            <a:ext cx="2435400" cy="526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a:solidFill>
                  <a:schemeClr val="dk1"/>
                </a:solidFill>
                <a:latin typeface="Inter SemiBold"/>
                <a:ea typeface="Inter SemiBold"/>
                <a:cs typeface="Inter SemiBold"/>
                <a:sym typeface="Inter SemiBold"/>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cxnSp>
        <p:nvCxnSpPr>
          <p:cNvPr id="145" name="Google Shape;145;p18"/>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5"/>
        <p:cNvGrpSpPr/>
        <p:nvPr/>
      </p:nvGrpSpPr>
      <p:grpSpPr>
        <a:xfrm>
          <a:off x="0" y="0"/>
          <a:ext cx="0" cy="0"/>
          <a:chOff x="0" y="0"/>
          <a:chExt cx="0" cy="0"/>
        </a:xfrm>
      </p:grpSpPr>
      <p:pic>
        <p:nvPicPr>
          <p:cNvPr id="156" name="Google Shape;156;p20"/>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grpSp>
        <p:nvGrpSpPr>
          <p:cNvPr id="157" name="Google Shape;157;p20"/>
          <p:cNvGrpSpPr/>
          <p:nvPr/>
        </p:nvGrpSpPr>
        <p:grpSpPr>
          <a:xfrm>
            <a:off x="-25" y="2852025"/>
            <a:ext cx="9144028" cy="3129677"/>
            <a:chOff x="-25" y="2852025"/>
            <a:chExt cx="9144028" cy="3129677"/>
          </a:xfrm>
        </p:grpSpPr>
        <p:pic>
          <p:nvPicPr>
            <p:cNvPr id="158" name="Google Shape;158;p20"/>
            <p:cNvPicPr preferRelativeResize="0"/>
            <p:nvPr/>
          </p:nvPicPr>
          <p:blipFill>
            <a:blip r:embed="rId3" cstate="screen">
              <a:alphaModFix amt="15000"/>
              <a:extLst>
                <a:ext uri="{28A0092B-C50C-407E-A947-70E740481C1C}">
                  <a14:useLocalDpi xmlns:a14="http://schemas.microsoft.com/office/drawing/2010/main"/>
                </a:ext>
              </a:extLst>
            </a:blip>
            <a:stretch>
              <a:fillRect/>
            </a:stretch>
          </p:blipFill>
          <p:spPr>
            <a:xfrm flipH="1">
              <a:off x="-25" y="3048299"/>
              <a:ext cx="9144003" cy="2933403"/>
            </a:xfrm>
            <a:prstGeom prst="rect">
              <a:avLst/>
            </a:prstGeom>
            <a:noFill/>
            <a:ln>
              <a:noFill/>
            </a:ln>
          </p:spPr>
        </p:pic>
        <p:pic>
          <p:nvPicPr>
            <p:cNvPr id="159" name="Google Shape;159;p20"/>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a:off x="0" y="2852025"/>
              <a:ext cx="9144003" cy="2437151"/>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
        <p:cNvGrpSpPr/>
        <p:nvPr/>
      </p:nvGrpSpPr>
      <p:grpSpPr>
        <a:xfrm>
          <a:off x="0" y="0"/>
          <a:ext cx="0" cy="0"/>
          <a:chOff x="0" y="0"/>
          <a:chExt cx="0" cy="0"/>
        </a:xfrm>
      </p:grpSpPr>
      <p:pic>
        <p:nvPicPr>
          <p:cNvPr id="161" name="Google Shape;161;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grpSp>
        <p:nvGrpSpPr>
          <p:cNvPr id="162" name="Google Shape;162;p21"/>
          <p:cNvGrpSpPr/>
          <p:nvPr/>
        </p:nvGrpSpPr>
        <p:grpSpPr>
          <a:xfrm>
            <a:off x="-25" y="4375625"/>
            <a:ext cx="9144028" cy="3053477"/>
            <a:chOff x="-25" y="2623425"/>
            <a:chExt cx="9144028" cy="3053477"/>
          </a:xfrm>
        </p:grpSpPr>
        <p:pic>
          <p:nvPicPr>
            <p:cNvPr id="163" name="Google Shape;163;p21"/>
            <p:cNvPicPr preferRelativeResize="0"/>
            <p:nvPr/>
          </p:nvPicPr>
          <p:blipFill>
            <a:blip r:embed="rId3" cstate="screen">
              <a:alphaModFix amt="15000"/>
              <a:extLst>
                <a:ext uri="{28A0092B-C50C-407E-A947-70E740481C1C}">
                  <a14:useLocalDpi xmlns:a14="http://schemas.microsoft.com/office/drawing/2010/main"/>
                </a:ext>
              </a:extLst>
            </a:blip>
            <a:stretch>
              <a:fillRect/>
            </a:stretch>
          </p:blipFill>
          <p:spPr>
            <a:xfrm flipH="1">
              <a:off x="-25" y="2743499"/>
              <a:ext cx="9144003" cy="2933403"/>
            </a:xfrm>
            <a:prstGeom prst="rect">
              <a:avLst/>
            </a:prstGeom>
            <a:noFill/>
            <a:ln>
              <a:noFill/>
            </a:ln>
          </p:spPr>
        </p:pic>
        <p:pic>
          <p:nvPicPr>
            <p:cNvPr id="164" name="Google Shape;164;p21"/>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a:off x="0" y="2623425"/>
              <a:ext cx="9144003" cy="2437151"/>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0"/>
        <p:cNvGrpSpPr/>
        <p:nvPr/>
      </p:nvGrpSpPr>
      <p:grpSpPr>
        <a:xfrm>
          <a:off x="0" y="0"/>
          <a:ext cx="0" cy="0"/>
          <a:chOff x="0" y="0"/>
          <a:chExt cx="0" cy="0"/>
        </a:xfrm>
      </p:grpSpPr>
      <p:pic>
        <p:nvPicPr>
          <p:cNvPr id="71" name="Google Shape;71;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74" y="0"/>
            <a:ext cx="9144003" cy="5143501"/>
          </a:xfrm>
          <a:prstGeom prst="rect">
            <a:avLst/>
          </a:prstGeom>
          <a:noFill/>
          <a:ln>
            <a:noFill/>
          </a:ln>
        </p:spPr>
      </p:pic>
      <p:grpSp>
        <p:nvGrpSpPr>
          <p:cNvPr id="72" name="Google Shape;72;p11"/>
          <p:cNvGrpSpPr/>
          <p:nvPr/>
        </p:nvGrpSpPr>
        <p:grpSpPr>
          <a:xfrm>
            <a:off x="-25" y="2485821"/>
            <a:ext cx="9144049" cy="2786080"/>
            <a:chOff x="-25" y="2485821"/>
            <a:chExt cx="9144049" cy="2786080"/>
          </a:xfrm>
        </p:grpSpPr>
        <p:pic>
          <p:nvPicPr>
            <p:cNvPr id="73" name="Google Shape;73;p11"/>
            <p:cNvPicPr preferRelativeResize="0"/>
            <p:nvPr/>
          </p:nvPicPr>
          <p:blipFill>
            <a:blip r:embed="rId3" cstate="screen">
              <a:alphaModFix amt="50000"/>
              <a:extLst>
                <a:ext uri="{28A0092B-C50C-407E-A947-70E740481C1C}">
                  <a14:useLocalDpi xmlns:a14="http://schemas.microsoft.com/office/drawing/2010/main"/>
                </a:ext>
              </a:extLst>
            </a:blip>
            <a:stretch>
              <a:fillRect/>
            </a:stretch>
          </p:blipFill>
          <p:spPr>
            <a:xfrm>
              <a:off x="-25" y="2485821"/>
              <a:ext cx="9144049" cy="2437158"/>
            </a:xfrm>
            <a:prstGeom prst="rect">
              <a:avLst/>
            </a:prstGeom>
            <a:noFill/>
            <a:ln>
              <a:noFill/>
            </a:ln>
          </p:spPr>
        </p:pic>
        <p:pic>
          <p:nvPicPr>
            <p:cNvPr id="74" name="Google Shape;74;p11"/>
            <p:cNvPicPr preferRelativeResize="0"/>
            <p:nvPr/>
          </p:nvPicPr>
          <p:blipFill rotWithShape="1">
            <a:blip r:embed="rId4" cstate="screen">
              <a:alphaModFix amt="15000"/>
              <a:extLst>
                <a:ext uri="{28A0092B-C50C-407E-A947-70E740481C1C}">
                  <a14:useLocalDpi xmlns:a14="http://schemas.microsoft.com/office/drawing/2010/main"/>
                </a:ext>
              </a:extLst>
            </a:blip>
            <a:srcRect t="37717"/>
            <a:stretch/>
          </p:blipFill>
          <p:spPr>
            <a:xfrm>
              <a:off x="-22" y="3444925"/>
              <a:ext cx="9143997" cy="1826976"/>
            </a:xfrm>
            <a:prstGeom prst="rect">
              <a:avLst/>
            </a:prstGeom>
            <a:noFill/>
            <a:ln>
              <a:noFill/>
            </a:ln>
          </p:spPr>
        </p:pic>
      </p:grpSp>
      <p:sp>
        <p:nvSpPr>
          <p:cNvPr id="75" name="Google Shape;75;p11"/>
          <p:cNvSpPr txBox="1">
            <a:spLocks noGrp="1"/>
          </p:cNvSpPr>
          <p:nvPr>
            <p:ph type="title" hasCustomPrompt="1"/>
          </p:nvPr>
        </p:nvSpPr>
        <p:spPr>
          <a:xfrm>
            <a:off x="865625" y="909400"/>
            <a:ext cx="3572700" cy="9213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accent4"/>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6" name="Google Shape;76;p11"/>
          <p:cNvSpPr txBox="1">
            <a:spLocks noGrp="1"/>
          </p:cNvSpPr>
          <p:nvPr>
            <p:ph type="subTitle" idx="1"/>
          </p:nvPr>
        </p:nvSpPr>
        <p:spPr>
          <a:xfrm>
            <a:off x="865625" y="2059650"/>
            <a:ext cx="3572700" cy="677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cxnSp>
        <p:nvCxnSpPr>
          <p:cNvPr id="77" name="Google Shape;77;p11"/>
          <p:cNvCxnSpPr/>
          <p:nvPr/>
        </p:nvCxnSpPr>
        <p:spPr>
          <a:xfrm rot="10800000">
            <a:off x="713225" y="946200"/>
            <a:ext cx="0" cy="1748700"/>
          </a:xfrm>
          <a:prstGeom prst="straightConnector1">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203259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grpSp>
        <p:nvGrpSpPr>
          <p:cNvPr id="18" name="Google Shape;18;p3"/>
          <p:cNvGrpSpPr/>
          <p:nvPr/>
        </p:nvGrpSpPr>
        <p:grpSpPr>
          <a:xfrm>
            <a:off x="-25" y="2852025"/>
            <a:ext cx="9144028" cy="3129677"/>
            <a:chOff x="-25" y="2852025"/>
            <a:chExt cx="9144028" cy="3129677"/>
          </a:xfrm>
        </p:grpSpPr>
        <p:pic>
          <p:nvPicPr>
            <p:cNvPr id="19" name="Google Shape;19;p3"/>
            <p:cNvPicPr preferRelativeResize="0"/>
            <p:nvPr/>
          </p:nvPicPr>
          <p:blipFill>
            <a:blip r:embed="rId3" cstate="screen">
              <a:alphaModFix amt="15000"/>
              <a:extLst>
                <a:ext uri="{28A0092B-C50C-407E-A947-70E740481C1C}">
                  <a14:useLocalDpi xmlns:a14="http://schemas.microsoft.com/office/drawing/2010/main"/>
                </a:ext>
              </a:extLst>
            </a:blip>
            <a:stretch>
              <a:fillRect/>
            </a:stretch>
          </p:blipFill>
          <p:spPr>
            <a:xfrm flipH="1">
              <a:off x="-25" y="3048299"/>
              <a:ext cx="9144003" cy="2933403"/>
            </a:xfrm>
            <a:prstGeom prst="rect">
              <a:avLst/>
            </a:prstGeom>
            <a:noFill/>
            <a:ln>
              <a:noFill/>
            </a:ln>
          </p:spPr>
        </p:pic>
        <p:pic>
          <p:nvPicPr>
            <p:cNvPr id="20" name="Google Shape;20;p3"/>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a:off x="0" y="2852025"/>
              <a:ext cx="9144003" cy="2437151"/>
            </a:xfrm>
            <a:prstGeom prst="rect">
              <a:avLst/>
            </a:prstGeom>
            <a:noFill/>
            <a:ln>
              <a:noFill/>
            </a:ln>
          </p:spPr>
        </p:pic>
      </p:grpSp>
      <p:cxnSp>
        <p:nvCxnSpPr>
          <p:cNvPr id="21" name="Google Shape;21;p3"/>
          <p:cNvCxnSpPr/>
          <p:nvPr/>
        </p:nvCxnSpPr>
        <p:spPr>
          <a:xfrm rot="10800000">
            <a:off x="713225" y="722850"/>
            <a:ext cx="0" cy="2100000"/>
          </a:xfrm>
          <a:prstGeom prst="straightConnector1">
            <a:avLst/>
          </a:prstGeom>
          <a:noFill/>
          <a:ln w="28575" cap="flat" cmpd="sng">
            <a:solidFill>
              <a:schemeClr val="accent2"/>
            </a:solidFill>
            <a:prstDash val="solid"/>
            <a:round/>
            <a:headEnd type="none" w="med" len="med"/>
            <a:tailEnd type="none" w="med" len="med"/>
          </a:ln>
        </p:spPr>
      </p:cxnSp>
      <p:sp>
        <p:nvSpPr>
          <p:cNvPr id="22" name="Google Shape;22;p3"/>
          <p:cNvSpPr txBox="1">
            <a:spLocks noGrp="1"/>
          </p:cNvSpPr>
          <p:nvPr>
            <p:ph type="title"/>
          </p:nvPr>
        </p:nvSpPr>
        <p:spPr>
          <a:xfrm>
            <a:off x="924550" y="1407276"/>
            <a:ext cx="6217800" cy="953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924550" y="566700"/>
            <a:ext cx="1652100" cy="840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 name="Google Shape;24;p3"/>
          <p:cNvSpPr txBox="1">
            <a:spLocks noGrp="1"/>
          </p:cNvSpPr>
          <p:nvPr>
            <p:ph type="subTitle" idx="1"/>
          </p:nvPr>
        </p:nvSpPr>
        <p:spPr>
          <a:xfrm>
            <a:off x="924550" y="2511826"/>
            <a:ext cx="6217800" cy="437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grpSp>
        <p:nvGrpSpPr>
          <p:cNvPr id="32" name="Google Shape;32;p5"/>
          <p:cNvGrpSpPr/>
          <p:nvPr/>
        </p:nvGrpSpPr>
        <p:grpSpPr>
          <a:xfrm>
            <a:off x="-25" y="4375625"/>
            <a:ext cx="9144028" cy="3053477"/>
            <a:chOff x="-25" y="2623425"/>
            <a:chExt cx="9144028" cy="3053477"/>
          </a:xfrm>
        </p:grpSpPr>
        <p:pic>
          <p:nvPicPr>
            <p:cNvPr id="33" name="Google Shape;33;p5"/>
            <p:cNvPicPr preferRelativeResize="0"/>
            <p:nvPr/>
          </p:nvPicPr>
          <p:blipFill>
            <a:blip r:embed="rId3" cstate="screen">
              <a:alphaModFix amt="15000"/>
              <a:extLst>
                <a:ext uri="{28A0092B-C50C-407E-A947-70E740481C1C}">
                  <a14:useLocalDpi xmlns:a14="http://schemas.microsoft.com/office/drawing/2010/main"/>
                </a:ext>
              </a:extLst>
            </a:blip>
            <a:stretch>
              <a:fillRect/>
            </a:stretch>
          </p:blipFill>
          <p:spPr>
            <a:xfrm flipH="1">
              <a:off x="-25" y="2743499"/>
              <a:ext cx="9144003" cy="2933403"/>
            </a:xfrm>
            <a:prstGeom prst="rect">
              <a:avLst/>
            </a:prstGeom>
            <a:noFill/>
            <a:ln>
              <a:noFill/>
            </a:ln>
          </p:spPr>
        </p:pic>
        <p:pic>
          <p:nvPicPr>
            <p:cNvPr id="34" name="Google Shape;34;p5"/>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a:off x="0" y="2623425"/>
              <a:ext cx="9144003" cy="2437151"/>
            </a:xfrm>
            <a:prstGeom prst="rect">
              <a:avLst/>
            </a:prstGeom>
            <a:noFill/>
            <a:ln>
              <a:noFill/>
            </a:ln>
          </p:spPr>
        </p:pic>
      </p:grpSp>
      <p:sp>
        <p:nvSpPr>
          <p:cNvPr id="35" name="Google Shape;3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subTitle" idx="1"/>
          </p:nvPr>
        </p:nvSpPr>
        <p:spPr>
          <a:xfrm>
            <a:off x="5018350" y="2390225"/>
            <a:ext cx="3356400" cy="135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subTitle" idx="2"/>
          </p:nvPr>
        </p:nvSpPr>
        <p:spPr>
          <a:xfrm>
            <a:off x="769275" y="2390225"/>
            <a:ext cx="3356400" cy="135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3"/>
          </p:nvPr>
        </p:nvSpPr>
        <p:spPr>
          <a:xfrm>
            <a:off x="769275" y="1921250"/>
            <a:ext cx="3356400" cy="469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b="1">
                <a:solidFill>
                  <a:schemeClr val="dk1"/>
                </a:solidFill>
                <a:latin typeface="Inter"/>
                <a:ea typeface="Inter"/>
                <a:cs typeface="Inter"/>
                <a:sym typeface="Inter"/>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sp>
        <p:nvSpPr>
          <p:cNvPr id="39" name="Google Shape;39;p5"/>
          <p:cNvSpPr txBox="1">
            <a:spLocks noGrp="1"/>
          </p:cNvSpPr>
          <p:nvPr>
            <p:ph type="subTitle" idx="4"/>
          </p:nvPr>
        </p:nvSpPr>
        <p:spPr>
          <a:xfrm>
            <a:off x="5018351" y="1921250"/>
            <a:ext cx="3356400" cy="469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Inter"/>
              <a:buNone/>
              <a:defRPr sz="1600" b="1">
                <a:solidFill>
                  <a:schemeClr val="dk1"/>
                </a:solidFill>
                <a:latin typeface="Inter"/>
                <a:ea typeface="Inter"/>
                <a:cs typeface="Inter"/>
                <a:sym typeface="Inter"/>
              </a:defRPr>
            </a:lvl1pPr>
            <a:lvl2pPr lvl="1" algn="ctr" rtl="0">
              <a:lnSpc>
                <a:spcPct val="100000"/>
              </a:lnSpc>
              <a:spcBef>
                <a:spcPts val="0"/>
              </a:spcBef>
              <a:spcAft>
                <a:spcPts val="0"/>
              </a:spcAft>
              <a:buSzPts val="1600"/>
              <a:buFont typeface="Inter"/>
              <a:buNone/>
              <a:defRPr sz="1600" b="1">
                <a:latin typeface="Inter"/>
                <a:ea typeface="Inter"/>
                <a:cs typeface="Inter"/>
                <a:sym typeface="Inter"/>
              </a:defRPr>
            </a:lvl2pPr>
            <a:lvl3pPr lvl="2" algn="ctr" rtl="0">
              <a:lnSpc>
                <a:spcPct val="100000"/>
              </a:lnSpc>
              <a:spcBef>
                <a:spcPts val="0"/>
              </a:spcBef>
              <a:spcAft>
                <a:spcPts val="0"/>
              </a:spcAft>
              <a:buSzPts val="1600"/>
              <a:buFont typeface="Inter"/>
              <a:buNone/>
              <a:defRPr sz="1600" b="1">
                <a:latin typeface="Inter"/>
                <a:ea typeface="Inter"/>
                <a:cs typeface="Inter"/>
                <a:sym typeface="Inter"/>
              </a:defRPr>
            </a:lvl3pPr>
            <a:lvl4pPr lvl="3" algn="ctr" rtl="0">
              <a:lnSpc>
                <a:spcPct val="100000"/>
              </a:lnSpc>
              <a:spcBef>
                <a:spcPts val="0"/>
              </a:spcBef>
              <a:spcAft>
                <a:spcPts val="0"/>
              </a:spcAft>
              <a:buSzPts val="1600"/>
              <a:buFont typeface="Inter"/>
              <a:buNone/>
              <a:defRPr sz="1600" b="1">
                <a:latin typeface="Inter"/>
                <a:ea typeface="Inter"/>
                <a:cs typeface="Inter"/>
                <a:sym typeface="Inter"/>
              </a:defRPr>
            </a:lvl4pPr>
            <a:lvl5pPr lvl="4" algn="ctr" rtl="0">
              <a:lnSpc>
                <a:spcPct val="100000"/>
              </a:lnSpc>
              <a:spcBef>
                <a:spcPts val="0"/>
              </a:spcBef>
              <a:spcAft>
                <a:spcPts val="0"/>
              </a:spcAft>
              <a:buSzPts val="1600"/>
              <a:buFont typeface="Inter"/>
              <a:buNone/>
              <a:defRPr sz="1600" b="1">
                <a:latin typeface="Inter"/>
                <a:ea typeface="Inter"/>
                <a:cs typeface="Inter"/>
                <a:sym typeface="Inter"/>
              </a:defRPr>
            </a:lvl5pPr>
            <a:lvl6pPr lvl="5" algn="ctr" rtl="0">
              <a:lnSpc>
                <a:spcPct val="100000"/>
              </a:lnSpc>
              <a:spcBef>
                <a:spcPts val="0"/>
              </a:spcBef>
              <a:spcAft>
                <a:spcPts val="0"/>
              </a:spcAft>
              <a:buSzPts val="1600"/>
              <a:buFont typeface="Inter"/>
              <a:buNone/>
              <a:defRPr sz="1600" b="1">
                <a:latin typeface="Inter"/>
                <a:ea typeface="Inter"/>
                <a:cs typeface="Inter"/>
                <a:sym typeface="Inter"/>
              </a:defRPr>
            </a:lvl6pPr>
            <a:lvl7pPr lvl="6" algn="ctr" rtl="0">
              <a:lnSpc>
                <a:spcPct val="100000"/>
              </a:lnSpc>
              <a:spcBef>
                <a:spcPts val="0"/>
              </a:spcBef>
              <a:spcAft>
                <a:spcPts val="0"/>
              </a:spcAft>
              <a:buSzPts val="1600"/>
              <a:buFont typeface="Inter"/>
              <a:buNone/>
              <a:defRPr sz="1600" b="1">
                <a:latin typeface="Inter"/>
                <a:ea typeface="Inter"/>
                <a:cs typeface="Inter"/>
                <a:sym typeface="Inter"/>
              </a:defRPr>
            </a:lvl7pPr>
            <a:lvl8pPr lvl="7" algn="ctr" rtl="0">
              <a:lnSpc>
                <a:spcPct val="100000"/>
              </a:lnSpc>
              <a:spcBef>
                <a:spcPts val="0"/>
              </a:spcBef>
              <a:spcAft>
                <a:spcPts val="0"/>
              </a:spcAft>
              <a:buSzPts val="1600"/>
              <a:buFont typeface="Inter"/>
              <a:buNone/>
              <a:defRPr sz="1600" b="1">
                <a:latin typeface="Inter"/>
                <a:ea typeface="Inter"/>
                <a:cs typeface="Inter"/>
                <a:sym typeface="Inter"/>
              </a:defRPr>
            </a:lvl8pPr>
            <a:lvl9pPr lvl="8" algn="ctr" rtl="0">
              <a:lnSpc>
                <a:spcPct val="100000"/>
              </a:lnSpc>
              <a:spcBef>
                <a:spcPts val="0"/>
              </a:spcBef>
              <a:spcAft>
                <a:spcPts val="0"/>
              </a:spcAft>
              <a:buSzPts val="1600"/>
              <a:buFont typeface="Inter"/>
              <a:buNone/>
              <a:defRPr sz="1600" b="1">
                <a:latin typeface="Inter"/>
                <a:ea typeface="Inter"/>
                <a:cs typeface="Inter"/>
                <a:sym typeface="Inter"/>
              </a:defRPr>
            </a:lvl9pPr>
          </a:lstStyle>
          <a:p>
            <a:endParaRPr/>
          </a:p>
        </p:txBody>
      </p:sp>
      <p:cxnSp>
        <p:nvCxnSpPr>
          <p:cNvPr id="40" name="Google Shape;40;p5"/>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pic>
        <p:nvPicPr>
          <p:cNvPr id="48" name="Google Shape;48;p7"/>
          <p:cNvPicPr preferRelativeResize="0"/>
          <p:nvPr/>
        </p:nvPicPr>
        <p:blipFill rotWithShape="1">
          <a:blip r:embed="rId3" cstate="screen">
            <a:alphaModFix amt="15000"/>
            <a:extLst>
              <a:ext uri="{28A0092B-C50C-407E-A947-70E740481C1C}">
                <a14:useLocalDpi xmlns:a14="http://schemas.microsoft.com/office/drawing/2010/main"/>
              </a:ext>
            </a:extLst>
          </a:blip>
          <a:srcRect t="37717"/>
          <a:stretch/>
        </p:blipFill>
        <p:spPr>
          <a:xfrm>
            <a:off x="-22" y="4611925"/>
            <a:ext cx="9143997" cy="1826976"/>
          </a:xfrm>
          <a:prstGeom prst="rect">
            <a:avLst/>
          </a:prstGeom>
          <a:noFill/>
          <a:ln>
            <a:noFill/>
          </a:ln>
        </p:spPr>
      </p:pic>
      <p:sp>
        <p:nvSpPr>
          <p:cNvPr id="49" name="Google Shape;49;p7"/>
          <p:cNvSpPr txBox="1">
            <a:spLocks noGrp="1"/>
          </p:cNvSpPr>
          <p:nvPr>
            <p:ph type="title"/>
          </p:nvPr>
        </p:nvSpPr>
        <p:spPr>
          <a:xfrm>
            <a:off x="720000" y="445025"/>
            <a:ext cx="4160700" cy="784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7"/>
          <p:cNvSpPr txBox="1">
            <a:spLocks noGrp="1"/>
          </p:cNvSpPr>
          <p:nvPr>
            <p:ph type="subTitle" idx="1"/>
          </p:nvPr>
        </p:nvSpPr>
        <p:spPr>
          <a:xfrm>
            <a:off x="720000" y="1407525"/>
            <a:ext cx="4160700" cy="319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1" name="Google Shape;51;p7"/>
          <p:cNvSpPr>
            <a:spLocks noGrp="1"/>
          </p:cNvSpPr>
          <p:nvPr>
            <p:ph type="pic" idx="2"/>
          </p:nvPr>
        </p:nvSpPr>
        <p:spPr>
          <a:xfrm>
            <a:off x="5514756" y="539500"/>
            <a:ext cx="2916000" cy="4064400"/>
          </a:xfrm>
          <a:prstGeom prst="rect">
            <a:avLst/>
          </a:prstGeom>
          <a:noFill/>
          <a:ln>
            <a:noFill/>
          </a:ln>
        </p:spPr>
        <p:txBody>
          <a:bodyPr/>
          <a:lstStyle/>
          <a:p>
            <a:endParaRPr lang="en-US"/>
          </a:p>
        </p:txBody>
      </p:sp>
      <p:cxnSp>
        <p:nvCxnSpPr>
          <p:cNvPr id="52" name="Google Shape;52;p7"/>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pic>
        <p:nvPicPr>
          <p:cNvPr id="61" name="Google Shape;61;p9"/>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pic>
        <p:nvPicPr>
          <p:cNvPr id="62" name="Google Shape;62;p9"/>
          <p:cNvPicPr preferRelativeResize="0"/>
          <p:nvPr/>
        </p:nvPicPr>
        <p:blipFill rotWithShape="1">
          <a:blip r:embed="rId3" cstate="screen">
            <a:alphaModFix amt="15000"/>
            <a:extLst>
              <a:ext uri="{28A0092B-C50C-407E-A947-70E740481C1C}">
                <a14:useLocalDpi xmlns:a14="http://schemas.microsoft.com/office/drawing/2010/main"/>
              </a:ext>
            </a:extLst>
          </a:blip>
          <a:srcRect t="37717"/>
          <a:stretch/>
        </p:blipFill>
        <p:spPr>
          <a:xfrm>
            <a:off x="-22" y="4611925"/>
            <a:ext cx="9143997" cy="1826976"/>
          </a:xfrm>
          <a:prstGeom prst="rect">
            <a:avLst/>
          </a:prstGeom>
          <a:noFill/>
          <a:ln>
            <a:noFill/>
          </a:ln>
        </p:spPr>
      </p:pic>
      <p:cxnSp>
        <p:nvCxnSpPr>
          <p:cNvPr id="63" name="Google Shape;63;p9"/>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sp>
        <p:nvSpPr>
          <p:cNvPr id="64" name="Google Shape;64;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 name="Google Shape;65;p9"/>
          <p:cNvSpPr txBox="1">
            <a:spLocks noGrp="1"/>
          </p:cNvSpPr>
          <p:nvPr>
            <p:ph type="subTitle" idx="1"/>
          </p:nvPr>
        </p:nvSpPr>
        <p:spPr>
          <a:xfrm>
            <a:off x="4731475" y="1408725"/>
            <a:ext cx="3699300" cy="298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9"/>
          <p:cNvSpPr txBox="1">
            <a:spLocks noGrp="1"/>
          </p:cNvSpPr>
          <p:nvPr>
            <p:ph type="subTitle" idx="2"/>
          </p:nvPr>
        </p:nvSpPr>
        <p:spPr>
          <a:xfrm>
            <a:off x="720000" y="1408725"/>
            <a:ext cx="3699300" cy="298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a:spLocks noGrp="1"/>
          </p:cNvSpPr>
          <p:nvPr>
            <p:ph type="pic" idx="2"/>
          </p:nvPr>
        </p:nvSpPr>
        <p:spPr>
          <a:xfrm>
            <a:off x="-25" y="-13725"/>
            <a:ext cx="9144000" cy="5157300"/>
          </a:xfrm>
          <a:prstGeom prst="rect">
            <a:avLst/>
          </a:prstGeom>
          <a:noFill/>
          <a:ln>
            <a:noFill/>
          </a:ln>
        </p:spPr>
        <p:txBody>
          <a:bodyPr/>
          <a:lstStyle/>
          <a:p>
            <a:endParaRPr lang="en-US"/>
          </a:p>
        </p:txBody>
      </p:sp>
      <p:sp>
        <p:nvSpPr>
          <p:cNvPr id="69" name="Google Shape;69;p10"/>
          <p:cNvSpPr txBox="1">
            <a:spLocks noGrp="1"/>
          </p:cNvSpPr>
          <p:nvPr>
            <p:ph type="title"/>
          </p:nvPr>
        </p:nvSpPr>
        <p:spPr>
          <a:xfrm>
            <a:off x="1144425" y="539500"/>
            <a:ext cx="6855300" cy="759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2800"/>
              <a:buNone/>
              <a:defRPr sz="1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9"/>
        <p:cNvGrpSpPr/>
        <p:nvPr/>
      </p:nvGrpSpPr>
      <p:grpSpPr>
        <a:xfrm>
          <a:off x="0" y="0"/>
          <a:ext cx="0" cy="0"/>
          <a:chOff x="0" y="0"/>
          <a:chExt cx="0" cy="0"/>
        </a:xfrm>
      </p:grpSpPr>
      <p:pic>
        <p:nvPicPr>
          <p:cNvPr id="80" name="Google Shape;80;p13"/>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sp>
        <p:nvSpPr>
          <p:cNvPr id="81" name="Google Shape;8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82" name="Google Shape;82;p13"/>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grpSp>
        <p:nvGrpSpPr>
          <p:cNvPr id="83" name="Google Shape;83;p13"/>
          <p:cNvGrpSpPr/>
          <p:nvPr/>
        </p:nvGrpSpPr>
        <p:grpSpPr>
          <a:xfrm>
            <a:off x="-25" y="4340275"/>
            <a:ext cx="9144049" cy="2853278"/>
            <a:chOff x="-25" y="3207850"/>
            <a:chExt cx="9144049" cy="2853278"/>
          </a:xfrm>
        </p:grpSpPr>
        <p:pic>
          <p:nvPicPr>
            <p:cNvPr id="84" name="Google Shape;84;p13"/>
            <p:cNvPicPr preferRelativeResize="0"/>
            <p:nvPr/>
          </p:nvPicPr>
          <p:blipFill>
            <a:blip r:embed="rId3" cstate="screen">
              <a:alphaModFix amt="50000"/>
              <a:extLst>
                <a:ext uri="{28A0092B-C50C-407E-A947-70E740481C1C}">
                  <a14:useLocalDpi xmlns:a14="http://schemas.microsoft.com/office/drawing/2010/main"/>
                </a:ext>
              </a:extLst>
            </a:blip>
            <a:stretch>
              <a:fillRect/>
            </a:stretch>
          </p:blipFill>
          <p:spPr>
            <a:xfrm>
              <a:off x="-25" y="3623971"/>
              <a:ext cx="9144049" cy="2437158"/>
            </a:xfrm>
            <a:prstGeom prst="rect">
              <a:avLst/>
            </a:prstGeom>
            <a:noFill/>
            <a:ln>
              <a:noFill/>
            </a:ln>
          </p:spPr>
        </p:pic>
        <p:pic>
          <p:nvPicPr>
            <p:cNvPr id="85" name="Google Shape;85;p13"/>
            <p:cNvPicPr preferRelativeResize="0"/>
            <p:nvPr/>
          </p:nvPicPr>
          <p:blipFill rotWithShape="1">
            <a:blip r:embed="rId4" cstate="screen">
              <a:alphaModFix amt="15000"/>
              <a:extLst>
                <a:ext uri="{28A0092B-C50C-407E-A947-70E740481C1C}">
                  <a14:useLocalDpi xmlns:a14="http://schemas.microsoft.com/office/drawing/2010/main"/>
                </a:ext>
              </a:extLst>
            </a:blip>
            <a:srcRect t="37717"/>
            <a:stretch/>
          </p:blipFill>
          <p:spPr>
            <a:xfrm>
              <a:off x="3" y="3207850"/>
              <a:ext cx="9143997" cy="1826976"/>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86"/>
        <p:cNvGrpSpPr/>
        <p:nvPr/>
      </p:nvGrpSpPr>
      <p:grpSpPr>
        <a:xfrm>
          <a:off x="0" y="0"/>
          <a:ext cx="0" cy="0"/>
          <a:chOff x="0" y="0"/>
          <a:chExt cx="0" cy="0"/>
        </a:xfrm>
      </p:grpSpPr>
      <p:pic>
        <p:nvPicPr>
          <p:cNvPr id="87" name="Google Shape;87;p14"/>
          <p:cNvPicPr preferRelativeResize="0"/>
          <p:nvPr/>
        </p:nvPicPr>
        <p:blipFill rotWithShape="1">
          <a:blip r:embed="rId2" cstate="screen">
            <a:alphaModFix amt="61000"/>
            <a:extLst>
              <a:ext uri="{28A0092B-C50C-407E-A947-70E740481C1C}">
                <a14:useLocalDpi xmlns:a14="http://schemas.microsoft.com/office/drawing/2010/main"/>
              </a:ext>
            </a:extLst>
          </a:blip>
          <a:srcRect/>
          <a:stretch/>
        </p:blipFill>
        <p:spPr>
          <a:xfrm>
            <a:off x="-1" y="0"/>
            <a:ext cx="9144003" cy="5143501"/>
          </a:xfrm>
          <a:prstGeom prst="rect">
            <a:avLst/>
          </a:prstGeom>
          <a:noFill/>
          <a:ln>
            <a:noFill/>
          </a:ln>
        </p:spPr>
      </p:pic>
      <p:sp>
        <p:nvSpPr>
          <p:cNvPr id="88" name="Google Shape;88;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89" name="Google Shape;89;p14"/>
          <p:cNvCxnSpPr/>
          <p:nvPr/>
        </p:nvCxnSpPr>
        <p:spPr>
          <a:xfrm rot="10800000">
            <a:off x="713225" y="560142"/>
            <a:ext cx="0" cy="372900"/>
          </a:xfrm>
          <a:prstGeom prst="straightConnector1">
            <a:avLst/>
          </a:prstGeom>
          <a:noFill/>
          <a:ln w="28575" cap="flat" cmpd="sng">
            <a:solidFill>
              <a:schemeClr val="accent2"/>
            </a:solidFill>
            <a:prstDash val="solid"/>
            <a:round/>
            <a:headEnd type="none" w="med" len="med"/>
            <a:tailEnd type="none" w="med" len="med"/>
          </a:ln>
        </p:spPr>
      </p:cxnSp>
      <p:pic>
        <p:nvPicPr>
          <p:cNvPr id="90" name="Google Shape;90;p14"/>
          <p:cNvPicPr preferRelativeResize="0"/>
          <p:nvPr/>
        </p:nvPicPr>
        <p:blipFill rotWithShape="1">
          <a:blip r:embed="rId3" cstate="screen">
            <a:alphaModFix amt="15000"/>
            <a:extLst>
              <a:ext uri="{28A0092B-C50C-407E-A947-70E740481C1C}">
                <a14:useLocalDpi xmlns:a14="http://schemas.microsoft.com/office/drawing/2010/main"/>
              </a:ext>
            </a:extLst>
          </a:blip>
          <a:srcRect t="37717"/>
          <a:stretch/>
        </p:blipFill>
        <p:spPr>
          <a:xfrm>
            <a:off x="-22" y="4079925"/>
            <a:ext cx="9143997" cy="1826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Inter SemiBold"/>
              <a:buNone/>
              <a:defRPr sz="2800">
                <a:solidFill>
                  <a:schemeClr val="dk1"/>
                </a:solidFill>
                <a:latin typeface="Inter SemiBold"/>
                <a:ea typeface="Inter SemiBold"/>
                <a:cs typeface="Inter SemiBold"/>
                <a:sym typeface="Inter SemiBold"/>
              </a:defRPr>
            </a:lvl1pPr>
            <a:lvl2pPr lvl="1"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2pPr>
            <a:lvl3pPr lvl="2"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3pPr>
            <a:lvl4pPr lvl="3"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4pPr>
            <a:lvl5pPr lvl="4"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5pPr>
            <a:lvl6pPr lvl="5"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6pPr>
            <a:lvl7pPr lvl="6"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7pPr>
            <a:lvl8pPr lvl="7"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8pPr>
            <a:lvl9pPr lvl="8" rtl="0">
              <a:spcBef>
                <a:spcPts val="0"/>
              </a:spcBef>
              <a:spcAft>
                <a:spcPts val="0"/>
              </a:spcAft>
              <a:buClr>
                <a:schemeClr val="dk1"/>
              </a:buClr>
              <a:buSzPts val="3000"/>
              <a:buFont typeface="Inter SemiBold"/>
              <a:buNone/>
              <a:defRPr sz="3000">
                <a:solidFill>
                  <a:schemeClr val="dk1"/>
                </a:solidFill>
                <a:latin typeface="Inter SemiBold"/>
                <a:ea typeface="Inter SemiBold"/>
                <a:cs typeface="Inter SemiBold"/>
                <a:sym typeface="Inter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5" r:id="rId5"/>
    <p:sldLayoutId id="2147483656" r:id="rId6"/>
    <p:sldLayoutId id="2147483658" r:id="rId7"/>
    <p:sldLayoutId id="2147483659" r:id="rId8"/>
    <p:sldLayoutId id="2147483660" r:id="rId9"/>
    <p:sldLayoutId id="2147483662" r:id="rId10"/>
    <p:sldLayoutId id="2147483663" r:id="rId11"/>
    <p:sldLayoutId id="2147483664" r:id="rId12"/>
    <p:sldLayoutId id="2147483666" r:id="rId13"/>
    <p:sldLayoutId id="2147483667" r:id="rId14"/>
    <p:sldLayoutId id="214748367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4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ctrTitle"/>
          </p:nvPr>
        </p:nvSpPr>
        <p:spPr>
          <a:xfrm>
            <a:off x="924550" y="462950"/>
            <a:ext cx="8219450" cy="191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Inter"/>
                <a:ea typeface="Inter"/>
                <a:cs typeface="Inter"/>
                <a:sym typeface="Inter"/>
              </a:rPr>
              <a:t>Race, Rent, and Power</a:t>
            </a:r>
            <a:endParaRPr sz="2500" dirty="0">
              <a:latin typeface="Inter"/>
              <a:ea typeface="Inter"/>
              <a:cs typeface="Inter"/>
              <a:sym typeface="Inter"/>
            </a:endParaRPr>
          </a:p>
        </p:txBody>
      </p:sp>
      <p:sp>
        <p:nvSpPr>
          <p:cNvPr id="181" name="Google Shape;181;p26"/>
          <p:cNvSpPr txBox="1">
            <a:spLocks noGrp="1"/>
          </p:cNvSpPr>
          <p:nvPr>
            <p:ph type="subTitle" idx="1"/>
          </p:nvPr>
        </p:nvSpPr>
        <p:spPr>
          <a:xfrm>
            <a:off x="924550" y="2418272"/>
            <a:ext cx="45288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t>
            </a:r>
            <a:r>
              <a:rPr lang="en" dirty="0"/>
              <a:t>y Gaither Stephens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81F180C8-50CE-5098-6BBC-C486268FBA96}"/>
            </a:ext>
          </a:extLst>
        </p:cNvPr>
        <p:cNvGrpSpPr/>
        <p:nvPr/>
      </p:nvGrpSpPr>
      <p:grpSpPr>
        <a:xfrm>
          <a:off x="0" y="0"/>
          <a:ext cx="0" cy="0"/>
          <a:chOff x="0" y="0"/>
          <a:chExt cx="0" cy="0"/>
        </a:xfrm>
      </p:grpSpPr>
      <p:sp>
        <p:nvSpPr>
          <p:cNvPr id="220" name="Google Shape;220;p30">
            <a:extLst>
              <a:ext uri="{FF2B5EF4-FFF2-40B4-BE49-F238E27FC236}">
                <a16:creationId xmlns:a16="http://schemas.microsoft.com/office/drawing/2014/main" id="{EA2C7219-2C38-2C69-3913-F5BC796F14C5}"/>
              </a:ext>
            </a:extLst>
          </p:cNvPr>
          <p:cNvSpPr txBox="1">
            <a:spLocks noGrp="1"/>
          </p:cNvSpPr>
          <p:nvPr>
            <p:ph type="title"/>
          </p:nvPr>
        </p:nvSpPr>
        <p:spPr>
          <a:xfrm>
            <a:off x="924549" y="1407275"/>
            <a:ext cx="8108355" cy="15145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Racial Equity – The Foundation</a:t>
            </a:r>
          </a:p>
        </p:txBody>
      </p:sp>
      <p:sp>
        <p:nvSpPr>
          <p:cNvPr id="221" name="Google Shape;221;p30">
            <a:extLst>
              <a:ext uri="{FF2B5EF4-FFF2-40B4-BE49-F238E27FC236}">
                <a16:creationId xmlns:a16="http://schemas.microsoft.com/office/drawing/2014/main" id="{0977B2A0-3B71-A617-3FEB-6533D51B7F35}"/>
              </a:ext>
            </a:extLst>
          </p:cNvPr>
          <p:cNvSpPr txBox="1">
            <a:spLocks noGrp="1"/>
          </p:cNvSpPr>
          <p:nvPr>
            <p:ph type="title" idx="2"/>
          </p:nvPr>
        </p:nvSpPr>
        <p:spPr>
          <a:xfrm>
            <a:off x="924550" y="566700"/>
            <a:ext cx="1652100" cy="8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222" name="Google Shape;222;p30">
            <a:extLst>
              <a:ext uri="{FF2B5EF4-FFF2-40B4-BE49-F238E27FC236}">
                <a16:creationId xmlns:a16="http://schemas.microsoft.com/office/drawing/2014/main" id="{31A20748-A755-846C-D34B-C85B35BCDEA9}"/>
              </a:ext>
            </a:extLst>
          </p:cNvPr>
          <p:cNvSpPr txBox="1">
            <a:spLocks noGrp="1"/>
          </p:cNvSpPr>
          <p:nvPr>
            <p:ph type="subTitle" idx="1"/>
          </p:nvPr>
        </p:nvSpPr>
        <p:spPr>
          <a:xfrm>
            <a:off x="924549" y="2921867"/>
            <a:ext cx="739011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Defining the forces shaping housing outcomes</a:t>
            </a:r>
            <a:endParaRPr dirty="0"/>
          </a:p>
        </p:txBody>
      </p:sp>
    </p:spTree>
    <p:extLst>
      <p:ext uri="{BB962C8B-B14F-4D97-AF65-F5344CB8AC3E}">
        <p14:creationId xmlns:p14="http://schemas.microsoft.com/office/powerpoint/2010/main" val="1554614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02EAC643-C2E8-BC52-D17D-81C6EE224DA6}"/>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E4EFCD0F-4DCE-C1A5-3F87-B30F3DB38629}"/>
              </a:ext>
            </a:extLst>
          </p:cNvPr>
          <p:cNvPicPr preferRelativeResize="0">
            <a:picLocks noGrp="1"/>
          </p:cNvPicPr>
          <p:nvPr>
            <p:ph type="pic" idx="2"/>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621456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63587D20-6EFE-4823-8D5A-ABDCAEC04F3E}"/>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C907A9FB-96C0-C952-E7CB-BD84A9FD3304}"/>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l="52" r="509" b="174"/>
          <a:stretch>
            <a:fillRect/>
          </a:stretch>
        </p:blipFill>
        <p:spPr>
          <a:xfrm>
            <a:off x="1" y="0"/>
            <a:ext cx="9144000" cy="5143500"/>
          </a:xfrm>
          <a:prstGeom prst="rect">
            <a:avLst/>
          </a:prstGeom>
        </p:spPr>
      </p:pic>
    </p:spTree>
    <p:extLst>
      <p:ext uri="{BB962C8B-B14F-4D97-AF65-F5344CB8AC3E}">
        <p14:creationId xmlns:p14="http://schemas.microsoft.com/office/powerpoint/2010/main" val="4011721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FFD07A18-A5BC-6628-D30F-1009711625A5}"/>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07E59A7B-1A5D-F7B7-17B3-8BF18A01B3F4}"/>
              </a:ext>
            </a:extLst>
          </p:cNvPr>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Tree>
    <p:extLst>
      <p:ext uri="{BB962C8B-B14F-4D97-AF65-F5344CB8AC3E}">
        <p14:creationId xmlns:p14="http://schemas.microsoft.com/office/powerpoint/2010/main" val="353896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4B2D57D7-BF1C-E1A9-C089-3A76EBE043E3}"/>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F7E3EE86-AFCA-9BD4-A32C-9F04C85B7237}"/>
              </a:ext>
            </a:extLst>
          </p:cNvPr>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Tree>
    <p:extLst>
      <p:ext uri="{BB962C8B-B14F-4D97-AF65-F5344CB8AC3E}">
        <p14:creationId xmlns:p14="http://schemas.microsoft.com/office/powerpoint/2010/main" val="282983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3081277F-9420-7FA1-E6AC-42611B9C5713}"/>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E2F452E5-FC1E-4C80-ADA6-73DC9A248A44}"/>
              </a:ext>
            </a:extLst>
          </p:cNvPr>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a:stretch>
            <a:fillRect/>
          </a:stretch>
        </p:blipFill>
        <p:spPr>
          <a:xfrm>
            <a:off x="0" y="886050"/>
            <a:ext cx="9158451" cy="3387776"/>
          </a:xfrm>
          <a:prstGeom prst="rect">
            <a:avLst/>
          </a:prstGeom>
        </p:spPr>
      </p:pic>
    </p:spTree>
    <p:extLst>
      <p:ext uri="{BB962C8B-B14F-4D97-AF65-F5344CB8AC3E}">
        <p14:creationId xmlns:p14="http://schemas.microsoft.com/office/powerpoint/2010/main" val="402570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A09FD9B9-1029-B367-93C5-BA35F2CC6BAA}"/>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77F29249-B76E-CE80-9FB5-C6DD354BB785}"/>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t="-68" b="-34"/>
          <a:stretch>
            <a:fillRect/>
          </a:stretch>
        </p:blipFill>
        <p:spPr>
          <a:xfrm>
            <a:off x="0" y="1"/>
            <a:ext cx="9158451" cy="5143500"/>
          </a:xfrm>
          <a:prstGeom prst="rect">
            <a:avLst/>
          </a:prstGeom>
        </p:spPr>
      </p:pic>
    </p:spTree>
    <p:extLst>
      <p:ext uri="{BB962C8B-B14F-4D97-AF65-F5344CB8AC3E}">
        <p14:creationId xmlns:p14="http://schemas.microsoft.com/office/powerpoint/2010/main" val="2863290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C4A204F3-2A38-DD3F-92F3-10D3D0203BEC}"/>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354170D8-C93E-86BE-961A-F6FEFA90F7D1}"/>
              </a:ext>
            </a:extLst>
          </p:cNvPr>
          <p:cNvSpPr txBox="1">
            <a:spLocks noGrp="1"/>
          </p:cNvSpPr>
          <p:nvPr>
            <p:ph type="title"/>
          </p:nvPr>
        </p:nvSpPr>
        <p:spPr>
          <a:xfrm>
            <a:off x="720000" y="445025"/>
            <a:ext cx="4160700"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1960s – Fair Housing in Name Only</a:t>
            </a:r>
            <a:endParaRPr dirty="0"/>
          </a:p>
        </p:txBody>
      </p:sp>
      <p:sp>
        <p:nvSpPr>
          <p:cNvPr id="228" name="Google Shape;228;p31">
            <a:extLst>
              <a:ext uri="{FF2B5EF4-FFF2-40B4-BE49-F238E27FC236}">
                <a16:creationId xmlns:a16="http://schemas.microsoft.com/office/drawing/2014/main" id="{6678919C-077F-DD3C-A97C-D5682B453EF8}"/>
              </a:ext>
            </a:extLst>
          </p:cNvPr>
          <p:cNvSpPr txBox="1">
            <a:spLocks noGrp="1"/>
          </p:cNvSpPr>
          <p:nvPr>
            <p:ph type="subTitle" idx="1"/>
          </p:nvPr>
        </p:nvSpPr>
        <p:spPr>
          <a:xfrm>
            <a:off x="755898" y="1845225"/>
            <a:ext cx="4124801" cy="247977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The Fair Housing Act of 1968 prohibited racially restrictive deeds, but economically exclusionary zoning practices multiplied, locking in racial segregation.</a:t>
            </a:r>
            <a:endParaRPr sz="2000" dirty="0"/>
          </a:p>
        </p:txBody>
      </p:sp>
      <p:pic>
        <p:nvPicPr>
          <p:cNvPr id="2" name="Google Shape;256;p34">
            <a:extLst>
              <a:ext uri="{FF2B5EF4-FFF2-40B4-BE49-F238E27FC236}">
                <a16:creationId xmlns:a16="http://schemas.microsoft.com/office/drawing/2014/main" id="{5A6EC7CD-1443-02A5-2E22-978E0891F79C}"/>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4661453" y="1407525"/>
            <a:ext cx="4185998" cy="3129670"/>
          </a:xfrm>
          <a:prstGeom prst="rect">
            <a:avLst/>
          </a:prstGeom>
          <a:noFill/>
          <a:ln>
            <a:noFill/>
          </a:ln>
        </p:spPr>
      </p:pic>
      <p:sp>
        <p:nvSpPr>
          <p:cNvPr id="5" name="Google Shape;222;p30">
            <a:extLst>
              <a:ext uri="{FF2B5EF4-FFF2-40B4-BE49-F238E27FC236}">
                <a16:creationId xmlns:a16="http://schemas.microsoft.com/office/drawing/2014/main" id="{1F79C3E1-42E7-34B2-FC95-E7927708F999}"/>
              </a:ext>
            </a:extLst>
          </p:cNvPr>
          <p:cNvSpPr txBox="1">
            <a:spLocks/>
          </p:cNvSpPr>
          <p:nvPr/>
        </p:nvSpPr>
        <p:spPr>
          <a:xfrm>
            <a:off x="755899" y="1294774"/>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Progress on paper, persistence in practice</a:t>
            </a:r>
          </a:p>
        </p:txBody>
      </p:sp>
    </p:spTree>
    <p:extLst>
      <p:ext uri="{BB962C8B-B14F-4D97-AF65-F5344CB8AC3E}">
        <p14:creationId xmlns:p14="http://schemas.microsoft.com/office/powerpoint/2010/main" val="251344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A62FF6E3-2158-1E8D-2D7C-6A78B5C419CE}"/>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4909E9B3-FDB9-B215-D489-DD3FD56369D4}"/>
              </a:ext>
            </a:extLst>
          </p:cNvPr>
          <p:cNvSpPr txBox="1">
            <a:spLocks noGrp="1"/>
          </p:cNvSpPr>
          <p:nvPr>
            <p:ph type="title"/>
          </p:nvPr>
        </p:nvSpPr>
        <p:spPr>
          <a:xfrm>
            <a:off x="720000" y="445025"/>
            <a:ext cx="4160700"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1970s – Credit and Reinvestment</a:t>
            </a:r>
            <a:endParaRPr dirty="0"/>
          </a:p>
        </p:txBody>
      </p:sp>
      <p:sp>
        <p:nvSpPr>
          <p:cNvPr id="228" name="Google Shape;228;p31">
            <a:extLst>
              <a:ext uri="{FF2B5EF4-FFF2-40B4-BE49-F238E27FC236}">
                <a16:creationId xmlns:a16="http://schemas.microsoft.com/office/drawing/2014/main" id="{9E651B8B-807E-640D-77FF-CF89851E693C}"/>
              </a:ext>
            </a:extLst>
          </p:cNvPr>
          <p:cNvSpPr txBox="1">
            <a:spLocks noGrp="1"/>
          </p:cNvSpPr>
          <p:nvPr>
            <p:ph type="subTitle" idx="1"/>
          </p:nvPr>
        </p:nvSpPr>
        <p:spPr>
          <a:xfrm>
            <a:off x="755898" y="1733211"/>
            <a:ext cx="3816102" cy="24782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The Community Reinvestment Act in 1977 was meant to hold banks more accountable for meeting the credit and banking needs of their entire communities, but Black citizens continued to be targeted with racist practices, including predatory mortgages and refinance programs.</a:t>
            </a:r>
            <a:endParaRPr sz="1800" dirty="0"/>
          </a:p>
        </p:txBody>
      </p:sp>
      <p:pic>
        <p:nvPicPr>
          <p:cNvPr id="2" name="Google Shape;256;p34">
            <a:extLst>
              <a:ext uri="{FF2B5EF4-FFF2-40B4-BE49-F238E27FC236}">
                <a16:creationId xmlns:a16="http://schemas.microsoft.com/office/drawing/2014/main" id="{DC62B4BB-A1BF-950E-D541-F4EEB309D73F}"/>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4681330" y="1407525"/>
            <a:ext cx="4185998" cy="3129670"/>
          </a:xfrm>
          <a:prstGeom prst="rect">
            <a:avLst/>
          </a:prstGeom>
          <a:noFill/>
          <a:ln>
            <a:noFill/>
          </a:ln>
        </p:spPr>
      </p:pic>
      <p:sp>
        <p:nvSpPr>
          <p:cNvPr id="5" name="Google Shape;222;p30">
            <a:extLst>
              <a:ext uri="{FF2B5EF4-FFF2-40B4-BE49-F238E27FC236}">
                <a16:creationId xmlns:a16="http://schemas.microsoft.com/office/drawing/2014/main" id="{58139630-F4C8-8EB4-8ECE-850E694F2311}"/>
              </a:ext>
            </a:extLst>
          </p:cNvPr>
          <p:cNvSpPr txBox="1">
            <a:spLocks/>
          </p:cNvSpPr>
          <p:nvPr/>
        </p:nvSpPr>
        <p:spPr>
          <a:xfrm>
            <a:off x="755899" y="1294774"/>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Fixing the rules without fixing the referees</a:t>
            </a:r>
          </a:p>
        </p:txBody>
      </p:sp>
    </p:spTree>
    <p:extLst>
      <p:ext uri="{BB962C8B-B14F-4D97-AF65-F5344CB8AC3E}">
        <p14:creationId xmlns:p14="http://schemas.microsoft.com/office/powerpoint/2010/main" val="2232763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F0CB1219-92B1-BC59-632D-CC5BF5FF6601}"/>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3E973914-05C1-ABAE-AD1D-3A30C14EF412}"/>
              </a:ext>
            </a:extLst>
          </p:cNvPr>
          <p:cNvSpPr txBox="1">
            <a:spLocks noGrp="1"/>
          </p:cNvSpPr>
          <p:nvPr>
            <p:ph type="title"/>
          </p:nvPr>
        </p:nvSpPr>
        <p:spPr>
          <a:xfrm>
            <a:off x="720000" y="445025"/>
            <a:ext cx="4160700"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1980s-2010s – Inequities Grow</a:t>
            </a:r>
            <a:endParaRPr dirty="0"/>
          </a:p>
        </p:txBody>
      </p:sp>
      <p:sp>
        <p:nvSpPr>
          <p:cNvPr id="228" name="Google Shape;228;p31">
            <a:extLst>
              <a:ext uri="{FF2B5EF4-FFF2-40B4-BE49-F238E27FC236}">
                <a16:creationId xmlns:a16="http://schemas.microsoft.com/office/drawing/2014/main" id="{0EA07191-7A3D-F9E9-EEBE-98D99CD29902}"/>
              </a:ext>
            </a:extLst>
          </p:cNvPr>
          <p:cNvSpPr txBox="1">
            <a:spLocks noGrp="1"/>
          </p:cNvSpPr>
          <p:nvPr>
            <p:ph type="subTitle" idx="1"/>
          </p:nvPr>
        </p:nvSpPr>
        <p:spPr>
          <a:xfrm>
            <a:off x="755898" y="1733211"/>
            <a:ext cx="3816102" cy="24782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Racial parity in housing remained elusive, and inequalities worsened. In 2008, the Great Recession disproportionately affected Black homeowners that had been steered into predatory loans and were left more vulnerable to losing their homes, contributing to the homeownership gap progressing little since the Fair Housing Act was passed in 1968.</a:t>
            </a:r>
            <a:endParaRPr sz="1600" dirty="0"/>
          </a:p>
        </p:txBody>
      </p:sp>
      <p:pic>
        <p:nvPicPr>
          <p:cNvPr id="2" name="Google Shape;256;p34">
            <a:extLst>
              <a:ext uri="{FF2B5EF4-FFF2-40B4-BE49-F238E27FC236}">
                <a16:creationId xmlns:a16="http://schemas.microsoft.com/office/drawing/2014/main" id="{F4B10566-4570-76BB-8EFB-5B644D4FBCB6}"/>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4681330" y="1407525"/>
            <a:ext cx="4185998" cy="3129670"/>
          </a:xfrm>
          <a:prstGeom prst="rect">
            <a:avLst/>
          </a:prstGeom>
          <a:noFill/>
          <a:ln>
            <a:noFill/>
          </a:ln>
        </p:spPr>
      </p:pic>
      <p:sp>
        <p:nvSpPr>
          <p:cNvPr id="5" name="Google Shape;222;p30">
            <a:extLst>
              <a:ext uri="{FF2B5EF4-FFF2-40B4-BE49-F238E27FC236}">
                <a16:creationId xmlns:a16="http://schemas.microsoft.com/office/drawing/2014/main" id="{AD653FB0-1DE3-54D5-17E2-11B87E1C5A64}"/>
              </a:ext>
            </a:extLst>
          </p:cNvPr>
          <p:cNvSpPr txBox="1">
            <a:spLocks/>
          </p:cNvSpPr>
          <p:nvPr/>
        </p:nvSpPr>
        <p:spPr>
          <a:xfrm>
            <a:off x="755899" y="1294774"/>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From ownership loss to rent dependence</a:t>
            </a:r>
          </a:p>
        </p:txBody>
      </p:sp>
    </p:spTree>
    <p:extLst>
      <p:ext uri="{BB962C8B-B14F-4D97-AF65-F5344CB8AC3E}">
        <p14:creationId xmlns:p14="http://schemas.microsoft.com/office/powerpoint/2010/main" val="115006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subTitle" idx="13"/>
          </p:nvPr>
        </p:nvSpPr>
        <p:spPr>
          <a:xfrm>
            <a:off x="1615904" y="1812729"/>
            <a:ext cx="7434926" cy="447600"/>
          </a:xfrm>
          <a:prstGeom prst="rect">
            <a:avLst/>
          </a:prstGeom>
        </p:spPr>
        <p:txBody>
          <a:bodyPr spcFirstLastPara="1" wrap="square" lIns="91425" tIns="91425" rIns="91425" bIns="91425" anchor="b" anchorCtr="0">
            <a:noAutofit/>
          </a:bodyPr>
          <a:lstStyle/>
          <a:p>
            <a:pPr marL="0" indent="0"/>
            <a:r>
              <a:rPr lang="en-US" sz="2000" dirty="0"/>
              <a:t>Racial Equity – The Foundation</a:t>
            </a:r>
          </a:p>
        </p:txBody>
      </p:sp>
      <p:sp>
        <p:nvSpPr>
          <p:cNvPr id="197" name="Google Shape;197;p28"/>
          <p:cNvSpPr txBox="1">
            <a:spLocks noGrp="1"/>
          </p:cNvSpPr>
          <p:nvPr>
            <p:ph type="title" idx="5"/>
          </p:nvPr>
        </p:nvSpPr>
        <p:spPr>
          <a:xfrm>
            <a:off x="750404" y="1185925"/>
            <a:ext cx="865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98" name="Google Shape;198;p28"/>
          <p:cNvSpPr txBox="1">
            <a:spLocks noGrp="1"/>
          </p:cNvSpPr>
          <p:nvPr>
            <p:ph type="subTitle" idx="9"/>
          </p:nvPr>
        </p:nvSpPr>
        <p:spPr>
          <a:xfrm>
            <a:off x="1615904" y="1231779"/>
            <a:ext cx="7434926"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Who Is Gaither Stephens?</a:t>
            </a:r>
            <a:endParaRPr sz="2000" dirty="0"/>
          </a:p>
        </p:txBody>
      </p:sp>
      <p:sp>
        <p:nvSpPr>
          <p:cNvPr id="199" name="Google Shape;199;p28"/>
          <p:cNvSpPr txBox="1">
            <a:spLocks noGrp="1"/>
          </p:cNvSpPr>
          <p:nvPr>
            <p:ph type="subTitle" idx="15"/>
          </p:nvPr>
        </p:nvSpPr>
        <p:spPr>
          <a:xfrm>
            <a:off x="1615904" y="2980432"/>
            <a:ext cx="7434926" cy="447600"/>
          </a:xfrm>
          <a:prstGeom prst="rect">
            <a:avLst/>
          </a:prstGeom>
        </p:spPr>
        <p:txBody>
          <a:bodyPr spcFirstLastPara="1" wrap="square" lIns="91425" tIns="91425" rIns="91425" bIns="91425" anchor="b" anchorCtr="0">
            <a:noAutofit/>
          </a:bodyPr>
          <a:lstStyle/>
          <a:p>
            <a:pPr marL="0" indent="0"/>
            <a:r>
              <a:rPr lang="en-US" sz="2000" dirty="0"/>
              <a:t>Seeing the Story: From Numbers to Meaning</a:t>
            </a:r>
          </a:p>
        </p:txBody>
      </p:sp>
      <p:sp>
        <p:nvSpPr>
          <p:cNvPr id="200" name="Google Shape;200;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Agenda</a:t>
            </a:r>
            <a:endParaRPr dirty="0"/>
          </a:p>
        </p:txBody>
      </p:sp>
      <p:sp>
        <p:nvSpPr>
          <p:cNvPr id="205" name="Google Shape;205;p28"/>
          <p:cNvSpPr txBox="1">
            <a:spLocks noGrp="1"/>
          </p:cNvSpPr>
          <p:nvPr>
            <p:ph type="title" idx="6"/>
          </p:nvPr>
        </p:nvSpPr>
        <p:spPr>
          <a:xfrm>
            <a:off x="750404" y="2351735"/>
            <a:ext cx="865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06" name="Google Shape;206;p28"/>
          <p:cNvSpPr txBox="1">
            <a:spLocks noGrp="1"/>
          </p:cNvSpPr>
          <p:nvPr>
            <p:ph type="title" idx="7"/>
          </p:nvPr>
        </p:nvSpPr>
        <p:spPr>
          <a:xfrm>
            <a:off x="750404" y="1768830"/>
            <a:ext cx="865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07" name="Google Shape;207;p28"/>
          <p:cNvSpPr txBox="1">
            <a:spLocks noGrp="1"/>
          </p:cNvSpPr>
          <p:nvPr>
            <p:ph type="title" idx="8"/>
          </p:nvPr>
        </p:nvSpPr>
        <p:spPr>
          <a:xfrm>
            <a:off x="750404" y="2934640"/>
            <a:ext cx="8655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08" name="Google Shape;208;p28"/>
          <p:cNvSpPr txBox="1">
            <a:spLocks noGrp="1"/>
          </p:cNvSpPr>
          <p:nvPr>
            <p:ph type="subTitle" idx="14"/>
          </p:nvPr>
        </p:nvSpPr>
        <p:spPr>
          <a:xfrm>
            <a:off x="1615904" y="2393742"/>
            <a:ext cx="7434926" cy="447600"/>
          </a:xfrm>
          <a:prstGeom prst="rect">
            <a:avLst/>
          </a:prstGeom>
        </p:spPr>
        <p:txBody>
          <a:bodyPr spcFirstLastPara="1" wrap="square" lIns="91425" tIns="91425" rIns="91425" bIns="91425" anchor="b" anchorCtr="0">
            <a:noAutofit/>
          </a:bodyPr>
          <a:lstStyle/>
          <a:p>
            <a:pPr marL="0" lvl="0" indent="0"/>
            <a:r>
              <a:rPr lang="en-US" sz="2000" dirty="0"/>
              <a:t>Data as Truth-Teller</a:t>
            </a:r>
          </a:p>
        </p:txBody>
      </p:sp>
      <p:sp>
        <p:nvSpPr>
          <p:cNvPr id="10" name="Google Shape;207;p28">
            <a:extLst>
              <a:ext uri="{FF2B5EF4-FFF2-40B4-BE49-F238E27FC236}">
                <a16:creationId xmlns:a16="http://schemas.microsoft.com/office/drawing/2014/main" id="{E86CB529-2C69-37F6-D308-2972FB667A67}"/>
              </a:ext>
            </a:extLst>
          </p:cNvPr>
          <p:cNvSpPr txBox="1">
            <a:spLocks/>
          </p:cNvSpPr>
          <p:nvPr/>
        </p:nvSpPr>
        <p:spPr>
          <a:xfrm>
            <a:off x="750404" y="3517545"/>
            <a:ext cx="8655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Inter SemiBold"/>
              <a:buNone/>
              <a:defRPr sz="4000" b="0" i="0" u="none" strike="noStrike" cap="none">
                <a:solidFill>
                  <a:schemeClr val="accent4"/>
                </a:solidFill>
                <a:latin typeface="Inter SemiBold"/>
                <a:ea typeface="Inter SemiBold"/>
                <a:cs typeface="Inter SemiBold"/>
                <a:sym typeface="Inter SemiBold"/>
              </a:defRPr>
            </a:lvl1pPr>
            <a:lvl2pPr marR="0" lvl="1"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2pPr>
            <a:lvl3pPr marR="0" lvl="2"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3pPr>
            <a:lvl4pPr marR="0" lvl="3"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4pPr>
            <a:lvl5pPr marR="0" lvl="4"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5pPr>
            <a:lvl6pPr marR="0" lvl="5"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6pPr>
            <a:lvl7pPr marR="0" lvl="6"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7pPr>
            <a:lvl8pPr marR="0" lvl="7"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8pPr>
            <a:lvl9pPr marR="0" lvl="8"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9pPr>
          </a:lstStyle>
          <a:p>
            <a:r>
              <a:rPr lang="en" dirty="0"/>
              <a:t>05</a:t>
            </a:r>
          </a:p>
        </p:txBody>
      </p:sp>
      <p:sp>
        <p:nvSpPr>
          <p:cNvPr id="11" name="Google Shape;207;p28">
            <a:extLst>
              <a:ext uri="{FF2B5EF4-FFF2-40B4-BE49-F238E27FC236}">
                <a16:creationId xmlns:a16="http://schemas.microsoft.com/office/drawing/2014/main" id="{63987A04-4E3D-EACD-862C-7DBBE57C3ADF}"/>
              </a:ext>
            </a:extLst>
          </p:cNvPr>
          <p:cNvSpPr txBox="1">
            <a:spLocks/>
          </p:cNvSpPr>
          <p:nvPr/>
        </p:nvSpPr>
        <p:spPr>
          <a:xfrm>
            <a:off x="750404" y="4100450"/>
            <a:ext cx="8655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Inter SemiBold"/>
              <a:buNone/>
              <a:defRPr sz="4000" b="0" i="0" u="none" strike="noStrike" cap="none">
                <a:solidFill>
                  <a:schemeClr val="accent4"/>
                </a:solidFill>
                <a:latin typeface="Inter SemiBold"/>
                <a:ea typeface="Inter SemiBold"/>
                <a:cs typeface="Inter SemiBold"/>
                <a:sym typeface="Inter SemiBold"/>
              </a:defRPr>
            </a:lvl1pPr>
            <a:lvl2pPr marR="0" lvl="1"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2pPr>
            <a:lvl3pPr marR="0" lvl="2"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3pPr>
            <a:lvl4pPr marR="0" lvl="3"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4pPr>
            <a:lvl5pPr marR="0" lvl="4"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5pPr>
            <a:lvl6pPr marR="0" lvl="5"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6pPr>
            <a:lvl7pPr marR="0" lvl="6"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7pPr>
            <a:lvl8pPr marR="0" lvl="7"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8pPr>
            <a:lvl9pPr marR="0" lvl="8" algn="l"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9pPr>
          </a:lstStyle>
          <a:p>
            <a:r>
              <a:rPr lang="en" dirty="0"/>
              <a:t>06</a:t>
            </a:r>
          </a:p>
        </p:txBody>
      </p:sp>
      <p:sp>
        <p:nvSpPr>
          <p:cNvPr id="12" name="Google Shape;199;p28">
            <a:extLst>
              <a:ext uri="{FF2B5EF4-FFF2-40B4-BE49-F238E27FC236}">
                <a16:creationId xmlns:a16="http://schemas.microsoft.com/office/drawing/2014/main" id="{C7ADF670-2FE3-714C-94A0-1B66BC682068}"/>
              </a:ext>
            </a:extLst>
          </p:cNvPr>
          <p:cNvSpPr txBox="1">
            <a:spLocks/>
          </p:cNvSpPr>
          <p:nvPr/>
        </p:nvSpPr>
        <p:spPr>
          <a:xfrm>
            <a:off x="1615904" y="3563337"/>
            <a:ext cx="7434926"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Inter"/>
              <a:buNone/>
              <a:defRPr sz="1600" b="0" i="0" u="none" strike="noStrike" cap="none">
                <a:solidFill>
                  <a:schemeClr val="dk1"/>
                </a:solidFill>
                <a:latin typeface="Inter SemiBold"/>
                <a:ea typeface="Inter SemiBold"/>
                <a:cs typeface="Inter SemiBold"/>
                <a:sym typeface="Inter SemiBold"/>
              </a:defRPr>
            </a:lvl1pPr>
            <a:lvl2pPr marL="914400" marR="0" lvl="1"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2pPr>
            <a:lvl3pPr marL="1371600" marR="0" lvl="2"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3pPr>
            <a:lvl4pPr marL="1828800" marR="0" lvl="3"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4pPr>
            <a:lvl5pPr marL="2286000" marR="0" lvl="4"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5pPr>
            <a:lvl6pPr marL="2743200" marR="0" lvl="5"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6pPr>
            <a:lvl7pPr marL="3200400" marR="0" lvl="6"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7pPr>
            <a:lvl8pPr marL="3657600" marR="0" lvl="7"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8pPr>
            <a:lvl9pPr marL="4114800" marR="0" lvl="8"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9pPr>
          </a:lstStyle>
          <a:p>
            <a:pPr marL="0" indent="0"/>
            <a:r>
              <a:rPr lang="en-US" sz="2000" dirty="0"/>
              <a:t>Live Demo: Equity in Action</a:t>
            </a:r>
          </a:p>
        </p:txBody>
      </p:sp>
      <p:sp>
        <p:nvSpPr>
          <p:cNvPr id="13" name="Google Shape;199;p28">
            <a:extLst>
              <a:ext uri="{FF2B5EF4-FFF2-40B4-BE49-F238E27FC236}">
                <a16:creationId xmlns:a16="http://schemas.microsoft.com/office/drawing/2014/main" id="{7A73DAED-6717-EDED-D19D-D0B1E0AE4C74}"/>
              </a:ext>
            </a:extLst>
          </p:cNvPr>
          <p:cNvSpPr txBox="1">
            <a:spLocks/>
          </p:cNvSpPr>
          <p:nvPr/>
        </p:nvSpPr>
        <p:spPr>
          <a:xfrm>
            <a:off x="1615904" y="4146242"/>
            <a:ext cx="7434926"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Inter"/>
              <a:buNone/>
              <a:defRPr sz="1600" b="0" i="0" u="none" strike="noStrike" cap="none">
                <a:solidFill>
                  <a:schemeClr val="dk1"/>
                </a:solidFill>
                <a:latin typeface="Inter SemiBold"/>
                <a:ea typeface="Inter SemiBold"/>
                <a:cs typeface="Inter SemiBold"/>
                <a:sym typeface="Inter SemiBold"/>
              </a:defRPr>
            </a:lvl1pPr>
            <a:lvl2pPr marL="914400" marR="0" lvl="1"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2pPr>
            <a:lvl3pPr marL="1371600" marR="0" lvl="2"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3pPr>
            <a:lvl4pPr marL="1828800" marR="0" lvl="3"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4pPr>
            <a:lvl5pPr marL="2286000" marR="0" lvl="4"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5pPr>
            <a:lvl6pPr marL="2743200" marR="0" lvl="5"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6pPr>
            <a:lvl7pPr marL="3200400" marR="0" lvl="6"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7pPr>
            <a:lvl8pPr marL="3657600" marR="0" lvl="7"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8pPr>
            <a:lvl9pPr marL="4114800" marR="0" lvl="8" indent="-317500" algn="l" rtl="0">
              <a:lnSpc>
                <a:spcPct val="100000"/>
              </a:lnSpc>
              <a:spcBef>
                <a:spcPts val="0"/>
              </a:spcBef>
              <a:spcAft>
                <a:spcPts val="0"/>
              </a:spcAft>
              <a:buClr>
                <a:schemeClr val="dk1"/>
              </a:buClr>
              <a:buSzPts val="1600"/>
              <a:buFont typeface="Inter"/>
              <a:buNone/>
              <a:defRPr sz="1600" b="1" i="0" u="none" strike="noStrike" cap="none">
                <a:solidFill>
                  <a:schemeClr val="dk1"/>
                </a:solidFill>
                <a:latin typeface="Inter"/>
                <a:ea typeface="Inter"/>
                <a:cs typeface="Inter"/>
                <a:sym typeface="Inter"/>
              </a:defRPr>
            </a:lvl9pPr>
          </a:lstStyle>
          <a:p>
            <a:pPr marL="0" indent="0"/>
            <a:r>
              <a:rPr lang="en-US" sz="2000" dirty="0"/>
              <a:t>Questions/Thank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anim calcmode="lin" valueType="num">
                                      <p:cBhvr additive="base">
                                        <p:cTn id="7" dur="500" fill="hold"/>
                                        <p:tgtEl>
                                          <p:spTgt spid="1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7"/>
                                        </p:tgtEl>
                                        <p:attrNameLst>
                                          <p:attrName>style.visibility</p:attrName>
                                        </p:attrNameLst>
                                      </p:cBhvr>
                                      <p:to>
                                        <p:strVal val="visible"/>
                                      </p:to>
                                    </p:set>
                                    <p:anim calcmode="lin" valueType="num">
                                      <p:cBhvr additive="base">
                                        <p:cTn id="11" dur="500" fill="hold"/>
                                        <p:tgtEl>
                                          <p:spTgt spid="197"/>
                                        </p:tgtEl>
                                        <p:attrNameLst>
                                          <p:attrName>ppt_x</p:attrName>
                                        </p:attrNameLst>
                                      </p:cBhvr>
                                      <p:tavLst>
                                        <p:tav tm="0">
                                          <p:val>
                                            <p:strVal val="#ppt_x"/>
                                          </p:val>
                                        </p:tav>
                                        <p:tav tm="100000">
                                          <p:val>
                                            <p:strVal val="#ppt_x"/>
                                          </p:val>
                                        </p:tav>
                                      </p:tavLst>
                                    </p:anim>
                                    <p:anim calcmode="lin" valueType="num">
                                      <p:cBhvr additive="base">
                                        <p:cTn id="12" dur="500" fill="hold"/>
                                        <p:tgtEl>
                                          <p:spTgt spid="19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8">
                                            <p:txEl>
                                              <p:pRg st="0" end="0"/>
                                            </p:txEl>
                                          </p:spTgt>
                                        </p:tgtEl>
                                        <p:attrNameLst>
                                          <p:attrName>style.visibility</p:attrName>
                                        </p:attrNameLst>
                                      </p:cBhvr>
                                      <p:to>
                                        <p:strVal val="visible"/>
                                      </p:to>
                                    </p:set>
                                    <p:anim calcmode="lin" valueType="num">
                                      <p:cBhvr additive="base">
                                        <p:cTn id="15" dur="500" fill="hold"/>
                                        <p:tgtEl>
                                          <p:spTgt spid="19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9">
                                            <p:txEl>
                                              <p:pRg st="0" end="0"/>
                                            </p:txEl>
                                          </p:spTgt>
                                        </p:tgtEl>
                                        <p:attrNameLst>
                                          <p:attrName>style.visibility</p:attrName>
                                        </p:attrNameLst>
                                      </p:cBhvr>
                                      <p:to>
                                        <p:strVal val="visible"/>
                                      </p:to>
                                    </p:set>
                                    <p:anim calcmode="lin" valueType="num">
                                      <p:cBhvr additive="base">
                                        <p:cTn id="19" dur="500" fill="hold"/>
                                        <p:tgtEl>
                                          <p:spTgt spid="19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9">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0"/>
                                        </p:tgtEl>
                                        <p:attrNameLst>
                                          <p:attrName>style.visibility</p:attrName>
                                        </p:attrNameLst>
                                      </p:cBhvr>
                                      <p:to>
                                        <p:strVal val="visible"/>
                                      </p:to>
                                    </p:set>
                                    <p:anim calcmode="lin" valueType="num">
                                      <p:cBhvr additive="base">
                                        <p:cTn id="23" dur="500" fill="hold"/>
                                        <p:tgtEl>
                                          <p:spTgt spid="200"/>
                                        </p:tgtEl>
                                        <p:attrNameLst>
                                          <p:attrName>ppt_x</p:attrName>
                                        </p:attrNameLst>
                                      </p:cBhvr>
                                      <p:tavLst>
                                        <p:tav tm="0">
                                          <p:val>
                                            <p:strVal val="#ppt_x"/>
                                          </p:val>
                                        </p:tav>
                                        <p:tav tm="100000">
                                          <p:val>
                                            <p:strVal val="#ppt_x"/>
                                          </p:val>
                                        </p:tav>
                                      </p:tavLst>
                                    </p:anim>
                                    <p:anim calcmode="lin" valueType="num">
                                      <p:cBhvr additive="base">
                                        <p:cTn id="24" dur="500" fill="hold"/>
                                        <p:tgtEl>
                                          <p:spTgt spid="20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5"/>
                                        </p:tgtEl>
                                        <p:attrNameLst>
                                          <p:attrName>style.visibility</p:attrName>
                                        </p:attrNameLst>
                                      </p:cBhvr>
                                      <p:to>
                                        <p:strVal val="visible"/>
                                      </p:to>
                                    </p:set>
                                    <p:anim calcmode="lin" valueType="num">
                                      <p:cBhvr additive="base">
                                        <p:cTn id="27" dur="500" fill="hold"/>
                                        <p:tgtEl>
                                          <p:spTgt spid="205"/>
                                        </p:tgtEl>
                                        <p:attrNameLst>
                                          <p:attrName>ppt_x</p:attrName>
                                        </p:attrNameLst>
                                      </p:cBhvr>
                                      <p:tavLst>
                                        <p:tav tm="0">
                                          <p:val>
                                            <p:strVal val="#ppt_x"/>
                                          </p:val>
                                        </p:tav>
                                        <p:tav tm="100000">
                                          <p:val>
                                            <p:strVal val="#ppt_x"/>
                                          </p:val>
                                        </p:tav>
                                      </p:tavLst>
                                    </p:anim>
                                    <p:anim calcmode="lin" valueType="num">
                                      <p:cBhvr additive="base">
                                        <p:cTn id="28" dur="500" fill="hold"/>
                                        <p:tgtEl>
                                          <p:spTgt spid="20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anim calcmode="lin" valueType="num">
                                      <p:cBhvr additive="base">
                                        <p:cTn id="31" dur="500" fill="hold"/>
                                        <p:tgtEl>
                                          <p:spTgt spid="206"/>
                                        </p:tgtEl>
                                        <p:attrNameLst>
                                          <p:attrName>ppt_x</p:attrName>
                                        </p:attrNameLst>
                                      </p:cBhvr>
                                      <p:tavLst>
                                        <p:tav tm="0">
                                          <p:val>
                                            <p:strVal val="#ppt_x"/>
                                          </p:val>
                                        </p:tav>
                                        <p:tav tm="100000">
                                          <p:val>
                                            <p:strVal val="#ppt_x"/>
                                          </p:val>
                                        </p:tav>
                                      </p:tavLst>
                                    </p:anim>
                                    <p:anim calcmode="lin" valueType="num">
                                      <p:cBhvr additive="base">
                                        <p:cTn id="32" dur="500" fill="hold"/>
                                        <p:tgtEl>
                                          <p:spTgt spid="20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7"/>
                                        </p:tgtEl>
                                        <p:attrNameLst>
                                          <p:attrName>style.visibility</p:attrName>
                                        </p:attrNameLst>
                                      </p:cBhvr>
                                      <p:to>
                                        <p:strVal val="visible"/>
                                      </p:to>
                                    </p:set>
                                    <p:anim calcmode="lin" valueType="num">
                                      <p:cBhvr additive="base">
                                        <p:cTn id="35" dur="500" fill="hold"/>
                                        <p:tgtEl>
                                          <p:spTgt spid="207"/>
                                        </p:tgtEl>
                                        <p:attrNameLst>
                                          <p:attrName>ppt_x</p:attrName>
                                        </p:attrNameLst>
                                      </p:cBhvr>
                                      <p:tavLst>
                                        <p:tav tm="0">
                                          <p:val>
                                            <p:strVal val="#ppt_x"/>
                                          </p:val>
                                        </p:tav>
                                        <p:tav tm="100000">
                                          <p:val>
                                            <p:strVal val="#ppt_x"/>
                                          </p:val>
                                        </p:tav>
                                      </p:tavLst>
                                    </p:anim>
                                    <p:anim calcmode="lin" valueType="num">
                                      <p:cBhvr additive="base">
                                        <p:cTn id="36" dur="500" fill="hold"/>
                                        <p:tgtEl>
                                          <p:spTgt spid="20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8">
                                            <p:txEl>
                                              <p:pRg st="0" end="0"/>
                                            </p:txEl>
                                          </p:spTgt>
                                        </p:tgtEl>
                                        <p:attrNameLst>
                                          <p:attrName>style.visibility</p:attrName>
                                        </p:attrNameLst>
                                      </p:cBhvr>
                                      <p:to>
                                        <p:strVal val="visible"/>
                                      </p:to>
                                    </p:set>
                                    <p:anim calcmode="lin" valueType="num">
                                      <p:cBhvr additive="base">
                                        <p:cTn id="39" dur="500" fill="hold"/>
                                        <p:tgtEl>
                                          <p:spTgt spid="208">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8">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build="p"/>
      <p:bldP spid="197" grpId="0"/>
      <p:bldP spid="198" grpId="0" build="p"/>
      <p:bldP spid="199" grpId="0" build="p"/>
      <p:bldP spid="200" grpId="0"/>
      <p:bldP spid="205" grpId="0"/>
      <p:bldP spid="206" grpId="0"/>
      <p:bldP spid="207" grpId="0"/>
      <p:bldP spid="208" grpId="0" build="p"/>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14AD65EF-8A0D-E89C-E8DB-6BF8274907FC}"/>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41A2D547-4442-BB2E-FABC-5ABEBDE10DD9}"/>
              </a:ext>
            </a:extLst>
          </p:cNvPr>
          <p:cNvSpPr txBox="1">
            <a:spLocks noGrp="1"/>
          </p:cNvSpPr>
          <p:nvPr>
            <p:ph type="title"/>
          </p:nvPr>
        </p:nvSpPr>
        <p:spPr>
          <a:xfrm>
            <a:off x="720000" y="445025"/>
            <a:ext cx="4160700"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2020s – Inequities Further Exposed</a:t>
            </a:r>
            <a:endParaRPr dirty="0"/>
          </a:p>
        </p:txBody>
      </p:sp>
      <p:sp>
        <p:nvSpPr>
          <p:cNvPr id="228" name="Google Shape;228;p31">
            <a:extLst>
              <a:ext uri="{FF2B5EF4-FFF2-40B4-BE49-F238E27FC236}">
                <a16:creationId xmlns:a16="http://schemas.microsoft.com/office/drawing/2014/main" id="{E8C386D2-F1A1-BF3A-9F30-B4AC1FAAE275}"/>
              </a:ext>
            </a:extLst>
          </p:cNvPr>
          <p:cNvSpPr txBox="1">
            <a:spLocks noGrp="1"/>
          </p:cNvSpPr>
          <p:nvPr>
            <p:ph type="subTitle" idx="1"/>
          </p:nvPr>
        </p:nvSpPr>
        <p:spPr>
          <a:xfrm>
            <a:off x="755898" y="1733211"/>
            <a:ext cx="3816102" cy="2478297"/>
          </a:xfrm>
          <a:prstGeom prst="rect">
            <a:avLst/>
          </a:prstGeom>
        </p:spPr>
        <p:txBody>
          <a:bodyPr spcFirstLastPara="1" wrap="square" lIns="91425" tIns="91425" rIns="91425" bIns="91425" anchor="t" anchorCtr="0">
            <a:noAutofit/>
          </a:bodyPr>
          <a:lstStyle/>
          <a:p>
            <a:pPr marL="0" lvl="0" indent="0">
              <a:buNone/>
            </a:pPr>
            <a:r>
              <a:rPr lang="en-US" sz="1600" dirty="0"/>
              <a:t>The pandemic didn’t just reveal inequities — it accelerated a reckoning. Data transparency, eviction moratoriums, rent relief programs, and racial equity pledges reshaped how housing systems measured fairness. For the first time, “equity” became a performance metric, not a side project. The 2020s mark a shift from describing disparity to designing accountability.</a:t>
            </a:r>
            <a:endParaRPr sz="1600" dirty="0"/>
          </a:p>
        </p:txBody>
      </p:sp>
      <p:pic>
        <p:nvPicPr>
          <p:cNvPr id="2" name="Google Shape;256;p34">
            <a:extLst>
              <a:ext uri="{FF2B5EF4-FFF2-40B4-BE49-F238E27FC236}">
                <a16:creationId xmlns:a16="http://schemas.microsoft.com/office/drawing/2014/main" id="{DAF85F96-A826-C0CA-FDD6-14A891B5A216}"/>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4681330" y="1407525"/>
            <a:ext cx="4185998" cy="3129670"/>
          </a:xfrm>
          <a:prstGeom prst="rect">
            <a:avLst/>
          </a:prstGeom>
          <a:noFill/>
          <a:ln>
            <a:noFill/>
          </a:ln>
        </p:spPr>
      </p:pic>
      <p:sp>
        <p:nvSpPr>
          <p:cNvPr id="5" name="Google Shape;222;p30">
            <a:extLst>
              <a:ext uri="{FF2B5EF4-FFF2-40B4-BE49-F238E27FC236}">
                <a16:creationId xmlns:a16="http://schemas.microsoft.com/office/drawing/2014/main" id="{DAEEC365-6B05-F628-3C1F-F885DD4C0B4B}"/>
              </a:ext>
            </a:extLst>
          </p:cNvPr>
          <p:cNvSpPr txBox="1">
            <a:spLocks/>
          </p:cNvSpPr>
          <p:nvPr/>
        </p:nvSpPr>
        <p:spPr>
          <a:xfrm>
            <a:off x="755899" y="1294774"/>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A crisis laid bare</a:t>
            </a:r>
          </a:p>
        </p:txBody>
      </p:sp>
    </p:spTree>
    <p:extLst>
      <p:ext uri="{BB962C8B-B14F-4D97-AF65-F5344CB8AC3E}">
        <p14:creationId xmlns:p14="http://schemas.microsoft.com/office/powerpoint/2010/main" val="88204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42C44CB0-CC13-27AC-4C28-61B964A3C828}"/>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007A5190-8900-3326-DA1E-7295B0A0BD68}"/>
              </a:ext>
            </a:extLst>
          </p:cNvPr>
          <p:cNvSpPr txBox="1">
            <a:spLocks noGrp="1"/>
          </p:cNvSpPr>
          <p:nvPr>
            <p:ph type="title"/>
          </p:nvPr>
        </p:nvSpPr>
        <p:spPr>
          <a:xfrm>
            <a:off x="719999" y="445025"/>
            <a:ext cx="7092157"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Rent Pressure and Power Today</a:t>
            </a:r>
            <a:endParaRPr dirty="0"/>
          </a:p>
        </p:txBody>
      </p:sp>
      <p:sp>
        <p:nvSpPr>
          <p:cNvPr id="228" name="Google Shape;228;p31">
            <a:extLst>
              <a:ext uri="{FF2B5EF4-FFF2-40B4-BE49-F238E27FC236}">
                <a16:creationId xmlns:a16="http://schemas.microsoft.com/office/drawing/2014/main" id="{8A6A5F5D-8BB1-6590-E236-C95ADC5F7953}"/>
              </a:ext>
            </a:extLst>
          </p:cNvPr>
          <p:cNvSpPr txBox="1">
            <a:spLocks noGrp="1"/>
          </p:cNvSpPr>
          <p:nvPr>
            <p:ph type="subTitle" idx="1"/>
          </p:nvPr>
        </p:nvSpPr>
        <p:spPr>
          <a:xfrm>
            <a:off x="887361" y="1695378"/>
            <a:ext cx="7986678" cy="2478297"/>
          </a:xfrm>
          <a:prstGeom prst="rect">
            <a:avLst/>
          </a:prstGeom>
        </p:spPr>
        <p:txBody>
          <a:bodyPr spcFirstLastPara="1" wrap="square" lIns="91425" tIns="91425" rIns="91425" bIns="91425" anchor="t" anchorCtr="0">
            <a:noAutofit/>
          </a:bodyPr>
          <a:lstStyle/>
          <a:p>
            <a:pPr>
              <a:buFont typeface="Wingdings" pitchFamily="2" charset="2"/>
              <a:buChar char="Ø"/>
            </a:pPr>
            <a:r>
              <a:rPr lang="en-US" sz="2800" dirty="0"/>
              <a:t>Black renters: 58% pay &gt; 30% of income on rent</a:t>
            </a:r>
          </a:p>
          <a:p>
            <a:pPr>
              <a:buFont typeface="Wingdings" pitchFamily="2" charset="2"/>
              <a:buChar char="Ø"/>
            </a:pPr>
            <a:r>
              <a:rPr lang="en-US" sz="2800" dirty="0"/>
              <a:t>Hispanic/Latino renters: 54%</a:t>
            </a:r>
          </a:p>
          <a:p>
            <a:pPr>
              <a:buFont typeface="Wingdings" pitchFamily="2" charset="2"/>
              <a:buChar char="Ø"/>
            </a:pPr>
            <a:r>
              <a:rPr lang="en-US" sz="2800" dirty="0"/>
              <a:t>White renters: 42%</a:t>
            </a:r>
          </a:p>
        </p:txBody>
      </p:sp>
      <p:sp>
        <p:nvSpPr>
          <p:cNvPr id="5" name="Google Shape;222;p30">
            <a:extLst>
              <a:ext uri="{FF2B5EF4-FFF2-40B4-BE49-F238E27FC236}">
                <a16:creationId xmlns:a16="http://schemas.microsoft.com/office/drawing/2014/main" id="{66D2C83D-9584-58E7-E6DD-3A337E2CDB41}"/>
              </a:ext>
            </a:extLst>
          </p:cNvPr>
          <p:cNvSpPr txBox="1">
            <a:spLocks/>
          </p:cNvSpPr>
          <p:nvPr/>
        </p:nvSpPr>
        <p:spPr>
          <a:xfrm>
            <a:off x="755899" y="969825"/>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Why “affordable” isn’t equal for everyone</a:t>
            </a:r>
          </a:p>
        </p:txBody>
      </p:sp>
    </p:spTree>
    <p:extLst>
      <p:ext uri="{BB962C8B-B14F-4D97-AF65-F5344CB8AC3E}">
        <p14:creationId xmlns:p14="http://schemas.microsoft.com/office/powerpoint/2010/main" val="314191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C800E365-CCBA-A713-2B3D-09CF2551870C}"/>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0DC05CC5-03A3-4C67-B819-58312614B37A}"/>
              </a:ext>
            </a:extLst>
          </p:cNvPr>
          <p:cNvSpPr txBox="1">
            <a:spLocks noGrp="1"/>
          </p:cNvSpPr>
          <p:nvPr>
            <p:ph type="title"/>
          </p:nvPr>
        </p:nvSpPr>
        <p:spPr>
          <a:xfrm>
            <a:off x="720000" y="445025"/>
            <a:ext cx="7509600"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From Rent to Homelessness</a:t>
            </a:r>
            <a:endParaRPr dirty="0"/>
          </a:p>
        </p:txBody>
      </p:sp>
      <p:sp>
        <p:nvSpPr>
          <p:cNvPr id="228" name="Google Shape;228;p31">
            <a:extLst>
              <a:ext uri="{FF2B5EF4-FFF2-40B4-BE49-F238E27FC236}">
                <a16:creationId xmlns:a16="http://schemas.microsoft.com/office/drawing/2014/main" id="{709169D1-5D6E-E87A-C72D-DAAF739A73B5}"/>
              </a:ext>
            </a:extLst>
          </p:cNvPr>
          <p:cNvSpPr txBox="1">
            <a:spLocks noGrp="1"/>
          </p:cNvSpPr>
          <p:nvPr>
            <p:ph type="subTitle" idx="1"/>
          </p:nvPr>
        </p:nvSpPr>
        <p:spPr>
          <a:xfrm>
            <a:off x="481461" y="1845225"/>
            <a:ext cx="7986678" cy="2478297"/>
          </a:xfrm>
          <a:prstGeom prst="rect">
            <a:avLst/>
          </a:prstGeom>
        </p:spPr>
        <p:txBody>
          <a:bodyPr spcFirstLastPara="1" wrap="square" lIns="91425" tIns="91425" rIns="91425" bIns="91425" anchor="t" anchorCtr="0">
            <a:noAutofit/>
          </a:bodyPr>
          <a:lstStyle/>
          <a:p>
            <a:pPr marL="139700" indent="0">
              <a:buNone/>
            </a:pPr>
            <a:r>
              <a:rPr lang="en-US" sz="4800" dirty="0">
                <a:solidFill>
                  <a:srgbClr val="FFFD78"/>
                </a:solidFill>
              </a:rPr>
              <a:t>Rent Burden </a:t>
            </a:r>
            <a:r>
              <a:rPr lang="en-US" sz="4800" dirty="0"/>
              <a:t>→ </a:t>
            </a:r>
            <a:r>
              <a:rPr lang="en-US" sz="4800" dirty="0">
                <a:solidFill>
                  <a:srgbClr val="FFC000"/>
                </a:solidFill>
              </a:rPr>
              <a:t>Eviction</a:t>
            </a:r>
            <a:r>
              <a:rPr lang="en-US" sz="4800" dirty="0"/>
              <a:t> → </a:t>
            </a:r>
            <a:r>
              <a:rPr lang="en-US" sz="4800" dirty="0">
                <a:solidFill>
                  <a:srgbClr val="FF9300"/>
                </a:solidFill>
              </a:rPr>
              <a:t>Instability</a:t>
            </a:r>
            <a:r>
              <a:rPr lang="en-US" sz="4800" dirty="0"/>
              <a:t> → </a:t>
            </a:r>
            <a:r>
              <a:rPr lang="en-US" sz="4800" dirty="0">
                <a:solidFill>
                  <a:srgbClr val="FF0000"/>
                </a:solidFill>
              </a:rPr>
              <a:t>Homelessness</a:t>
            </a:r>
          </a:p>
        </p:txBody>
      </p:sp>
      <p:sp>
        <p:nvSpPr>
          <p:cNvPr id="5" name="Google Shape;222;p30">
            <a:extLst>
              <a:ext uri="{FF2B5EF4-FFF2-40B4-BE49-F238E27FC236}">
                <a16:creationId xmlns:a16="http://schemas.microsoft.com/office/drawing/2014/main" id="{B77CA157-25E1-B2BE-0D3C-615A9781004F}"/>
              </a:ext>
            </a:extLst>
          </p:cNvPr>
          <p:cNvSpPr txBox="1">
            <a:spLocks/>
          </p:cNvSpPr>
          <p:nvPr/>
        </p:nvSpPr>
        <p:spPr>
          <a:xfrm>
            <a:off x="720000" y="926275"/>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The pipeline we rarely measure</a:t>
            </a:r>
          </a:p>
        </p:txBody>
      </p:sp>
    </p:spTree>
    <p:extLst>
      <p:ext uri="{BB962C8B-B14F-4D97-AF65-F5344CB8AC3E}">
        <p14:creationId xmlns:p14="http://schemas.microsoft.com/office/powerpoint/2010/main" val="1434145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FE93ED67-A11F-B5C4-C5F5-46CBD6BAE2D5}"/>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7FA5518-F536-FAF6-0F89-805AF0A82BD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258" name="Google Shape;258;p34">
            <a:extLst>
              <a:ext uri="{FF2B5EF4-FFF2-40B4-BE49-F238E27FC236}">
                <a16:creationId xmlns:a16="http://schemas.microsoft.com/office/drawing/2014/main" id="{DD7A109F-E39E-B845-F1D3-72CC5AA3BFB5}"/>
              </a:ext>
            </a:extLst>
          </p:cNvPr>
          <p:cNvSpPr txBox="1">
            <a:spLocks noGrp="1"/>
          </p:cNvSpPr>
          <p:nvPr>
            <p:ph type="title"/>
          </p:nvPr>
        </p:nvSpPr>
        <p:spPr>
          <a:xfrm>
            <a:off x="5784574" y="4410779"/>
            <a:ext cx="3359426" cy="725557"/>
          </a:xfrm>
          <a:prstGeom prst="rect">
            <a:avLst/>
          </a:prstGeom>
          <a:solidFill>
            <a:schemeClr val="lt1">
              <a:alpha val="80000"/>
            </a:schemeClr>
          </a:solidFill>
        </p:spPr>
        <p:txBody>
          <a:bodyPr spcFirstLastPara="1" wrap="square" lIns="91425" tIns="91425" rIns="91425" bIns="91425" anchor="b" anchorCtr="0">
            <a:noAutofit/>
          </a:bodyPr>
          <a:lstStyle/>
          <a:p>
            <a:pPr marL="0" lvl="0" indent="0" rtl="0">
              <a:spcBef>
                <a:spcPts val="0"/>
              </a:spcBef>
              <a:spcAft>
                <a:spcPts val="0"/>
              </a:spcAft>
              <a:buNone/>
            </a:pPr>
            <a:r>
              <a:rPr lang="en-US" dirty="0"/>
              <a:t>PCHO Racial Equity Dashboard</a:t>
            </a:r>
            <a:br>
              <a:rPr lang="en-US" dirty="0"/>
            </a:br>
            <a:r>
              <a:rPr lang="en-US" dirty="0" err="1"/>
              <a:t>GaitherDyn.com</a:t>
            </a:r>
            <a:r>
              <a:rPr lang="en-US" dirty="0"/>
              <a:t>/equity</a:t>
            </a:r>
            <a:endParaRPr dirty="0"/>
          </a:p>
        </p:txBody>
      </p:sp>
      <p:sp>
        <p:nvSpPr>
          <p:cNvPr id="2" name="TextBox 1">
            <a:extLst>
              <a:ext uri="{FF2B5EF4-FFF2-40B4-BE49-F238E27FC236}">
                <a16:creationId xmlns:a16="http://schemas.microsoft.com/office/drawing/2014/main" id="{14BA9EAA-7919-EDA0-ED6C-FA359FB5C79E}"/>
              </a:ext>
            </a:extLst>
          </p:cNvPr>
          <p:cNvSpPr txBox="1"/>
          <p:nvPr/>
        </p:nvSpPr>
        <p:spPr>
          <a:xfrm>
            <a:off x="914400" y="1515291"/>
            <a:ext cx="6962503" cy="307777"/>
          </a:xfrm>
          <a:prstGeom prst="rect">
            <a:avLst/>
          </a:prstGeom>
          <a:noFill/>
        </p:spPr>
        <p:txBody>
          <a:bodyPr wrap="square" rtlCol="0">
            <a:spAutoFit/>
          </a:bodyPr>
          <a:lstStyle/>
          <a:p>
            <a:r>
              <a:rPr lang="en-US" dirty="0"/>
              <a:t>PREVIEW</a:t>
            </a:r>
          </a:p>
        </p:txBody>
      </p:sp>
      <p:sp>
        <p:nvSpPr>
          <p:cNvPr id="3" name="Rectangle 2">
            <a:extLst>
              <a:ext uri="{FF2B5EF4-FFF2-40B4-BE49-F238E27FC236}">
                <a16:creationId xmlns:a16="http://schemas.microsoft.com/office/drawing/2014/main" id="{9A9554DA-C1D0-05B4-E537-9367F1E7469F}"/>
              </a:ext>
            </a:extLst>
          </p:cNvPr>
          <p:cNvSpPr/>
          <p:nvPr/>
        </p:nvSpPr>
        <p:spPr>
          <a:xfrm rot="20161516">
            <a:off x="-131390" y="1364596"/>
            <a:ext cx="9054082" cy="2400657"/>
          </a:xfrm>
          <a:prstGeom prst="rect">
            <a:avLst/>
          </a:prstGeom>
          <a:noFill/>
        </p:spPr>
        <p:txBody>
          <a:bodyPr wrap="none" lIns="91440" tIns="45720" rIns="91440" bIns="45720">
            <a:spAutoFit/>
          </a:bodyPr>
          <a:lstStyle/>
          <a:p>
            <a:pPr algn="ctr"/>
            <a:r>
              <a:rPr lang="en-US" sz="15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PREVIEW</a:t>
            </a:r>
          </a:p>
        </p:txBody>
      </p:sp>
    </p:spTree>
    <p:extLst>
      <p:ext uri="{BB962C8B-B14F-4D97-AF65-F5344CB8AC3E}">
        <p14:creationId xmlns:p14="http://schemas.microsoft.com/office/powerpoint/2010/main" val="39086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360"/>
                                          </p:val>
                                        </p:tav>
                                        <p:tav tm="100000">
                                          <p:val>
                                            <p:fltVal val="0"/>
                                          </p:val>
                                        </p:tav>
                                      </p:tavLst>
                                    </p:anim>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CAF84A5B-5417-AC25-B0FA-B2A39DC5DBB7}"/>
            </a:ext>
          </a:extLst>
        </p:cNvPr>
        <p:cNvGrpSpPr/>
        <p:nvPr/>
      </p:nvGrpSpPr>
      <p:grpSpPr>
        <a:xfrm>
          <a:off x="0" y="0"/>
          <a:ext cx="0" cy="0"/>
          <a:chOff x="0" y="0"/>
          <a:chExt cx="0" cy="0"/>
        </a:xfrm>
      </p:grpSpPr>
      <p:sp>
        <p:nvSpPr>
          <p:cNvPr id="220" name="Google Shape;220;p30">
            <a:extLst>
              <a:ext uri="{FF2B5EF4-FFF2-40B4-BE49-F238E27FC236}">
                <a16:creationId xmlns:a16="http://schemas.microsoft.com/office/drawing/2014/main" id="{BF2D71A5-3F44-A053-C785-455ADFA83CE4}"/>
              </a:ext>
            </a:extLst>
          </p:cNvPr>
          <p:cNvSpPr txBox="1">
            <a:spLocks noGrp="1"/>
          </p:cNvSpPr>
          <p:nvPr>
            <p:ph type="title"/>
          </p:nvPr>
        </p:nvSpPr>
        <p:spPr>
          <a:xfrm>
            <a:off x="924549" y="1407276"/>
            <a:ext cx="8108355" cy="1104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Data as Truth-Teller</a:t>
            </a:r>
          </a:p>
        </p:txBody>
      </p:sp>
      <p:sp>
        <p:nvSpPr>
          <p:cNvPr id="221" name="Google Shape;221;p30">
            <a:extLst>
              <a:ext uri="{FF2B5EF4-FFF2-40B4-BE49-F238E27FC236}">
                <a16:creationId xmlns:a16="http://schemas.microsoft.com/office/drawing/2014/main" id="{21231521-6311-E0A0-6389-CB692383B881}"/>
              </a:ext>
            </a:extLst>
          </p:cNvPr>
          <p:cNvSpPr txBox="1">
            <a:spLocks noGrp="1"/>
          </p:cNvSpPr>
          <p:nvPr>
            <p:ph type="title" idx="2"/>
          </p:nvPr>
        </p:nvSpPr>
        <p:spPr>
          <a:xfrm>
            <a:off x="924550" y="566700"/>
            <a:ext cx="1652100" cy="8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222" name="Google Shape;222;p30">
            <a:extLst>
              <a:ext uri="{FF2B5EF4-FFF2-40B4-BE49-F238E27FC236}">
                <a16:creationId xmlns:a16="http://schemas.microsoft.com/office/drawing/2014/main" id="{A1AF4BA8-AAC8-555D-075C-40F91361FEB1}"/>
              </a:ext>
            </a:extLst>
          </p:cNvPr>
          <p:cNvSpPr txBox="1">
            <a:spLocks noGrp="1"/>
          </p:cNvSpPr>
          <p:nvPr>
            <p:ph type="subTitle" idx="1"/>
          </p:nvPr>
        </p:nvSpPr>
        <p:spPr>
          <a:xfrm>
            <a:off x="924550" y="2511826"/>
            <a:ext cx="739011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Data elements are the building blocks to knowledge and improvement</a:t>
            </a:r>
            <a:endParaRPr dirty="0"/>
          </a:p>
        </p:txBody>
      </p:sp>
    </p:spTree>
    <p:extLst>
      <p:ext uri="{BB962C8B-B14F-4D97-AF65-F5344CB8AC3E}">
        <p14:creationId xmlns:p14="http://schemas.microsoft.com/office/powerpoint/2010/main" val="543278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6F0357A3-05AA-DEEA-72AC-AA000E35F4F4}"/>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2FEDEA3F-B066-26F8-BAA6-0877B3B3D106}"/>
              </a:ext>
            </a:extLst>
          </p:cNvPr>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25" y="-13725"/>
            <a:ext cx="9143995" cy="5157302"/>
          </a:xfrm>
          <a:prstGeom prst="rect">
            <a:avLst/>
          </a:prstGeom>
        </p:spPr>
      </p:pic>
      <p:pic>
        <p:nvPicPr>
          <p:cNvPr id="257" name="Google Shape;257;p34">
            <a:extLst>
              <a:ext uri="{FF2B5EF4-FFF2-40B4-BE49-F238E27FC236}">
                <a16:creationId xmlns:a16="http://schemas.microsoft.com/office/drawing/2014/main" id="{590A7964-B6F9-2BFE-7FC7-F5A919653842}"/>
              </a:ext>
            </a:extLst>
          </p:cNvPr>
          <p:cNvPicPr preferRelativeResize="0"/>
          <p:nvPr/>
        </p:nvPicPr>
        <p:blipFill rotWithShape="1">
          <a:blip r:embed="rId4" cstate="screen">
            <a:alphaModFix amt="15000"/>
            <a:extLst>
              <a:ext uri="{28A0092B-C50C-407E-A947-70E740481C1C}">
                <a14:useLocalDpi xmlns:a14="http://schemas.microsoft.com/office/drawing/2010/main"/>
              </a:ext>
            </a:extLst>
          </a:blip>
          <a:srcRect t="37717"/>
          <a:stretch/>
        </p:blipFill>
        <p:spPr>
          <a:xfrm>
            <a:off x="-22" y="3553625"/>
            <a:ext cx="9143997" cy="1826976"/>
          </a:xfrm>
          <a:prstGeom prst="rect">
            <a:avLst/>
          </a:prstGeom>
          <a:noFill/>
          <a:ln>
            <a:noFill/>
          </a:ln>
        </p:spPr>
      </p:pic>
      <p:sp>
        <p:nvSpPr>
          <p:cNvPr id="258" name="Google Shape;258;p34">
            <a:extLst>
              <a:ext uri="{FF2B5EF4-FFF2-40B4-BE49-F238E27FC236}">
                <a16:creationId xmlns:a16="http://schemas.microsoft.com/office/drawing/2014/main" id="{A88E1957-036E-6EB5-D68F-53E4E2071A35}"/>
              </a:ext>
            </a:extLst>
          </p:cNvPr>
          <p:cNvSpPr txBox="1">
            <a:spLocks noGrp="1"/>
          </p:cNvSpPr>
          <p:nvPr>
            <p:ph type="title"/>
          </p:nvPr>
        </p:nvSpPr>
        <p:spPr>
          <a:xfrm>
            <a:off x="442248" y="4016278"/>
            <a:ext cx="8259448" cy="988557"/>
          </a:xfrm>
          <a:prstGeom prst="rect">
            <a:avLst/>
          </a:prstGeom>
          <a:solidFill>
            <a:schemeClr val="lt1">
              <a:alpha val="90259"/>
            </a:schemeClr>
          </a:solidFill>
        </p:spPr>
        <p:txBody>
          <a:bodyPr spcFirstLastPara="1" wrap="square" lIns="91425" tIns="91425" rIns="91425" bIns="91425" anchor="ctr" anchorCtr="0">
            <a:noAutofit/>
          </a:bodyPr>
          <a:lstStyle/>
          <a:p>
            <a:pPr marL="0" lvl="0" indent="0" rtl="0">
              <a:spcBef>
                <a:spcPts val="0"/>
              </a:spcBef>
              <a:spcAft>
                <a:spcPts val="0"/>
              </a:spcAft>
              <a:buNone/>
            </a:pPr>
            <a:r>
              <a:rPr lang="en-US" sz="1800" dirty="0"/>
              <a:t>“When we fail to count people accurately, we fail to serve them effectively.”</a:t>
            </a:r>
            <a:br>
              <a:rPr lang="en-US" sz="1800" dirty="0"/>
            </a:br>
            <a:r>
              <a:rPr lang="en-US" sz="1800" dirty="0"/>
              <a:t>-Dr. Martin Luther King, Jr.</a:t>
            </a:r>
            <a:endParaRPr sz="1800" dirty="0"/>
          </a:p>
        </p:txBody>
      </p:sp>
    </p:spTree>
    <p:extLst>
      <p:ext uri="{BB962C8B-B14F-4D97-AF65-F5344CB8AC3E}">
        <p14:creationId xmlns:p14="http://schemas.microsoft.com/office/powerpoint/2010/main" val="388501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a:extLst>
            <a:ext uri="{FF2B5EF4-FFF2-40B4-BE49-F238E27FC236}">
              <a16:creationId xmlns:a16="http://schemas.microsoft.com/office/drawing/2014/main" id="{FDF2D2FF-5EC9-E5EF-F7BC-A43CCAF776FE}"/>
            </a:ext>
          </a:extLst>
        </p:cNvPr>
        <p:cNvGrpSpPr/>
        <p:nvPr/>
      </p:nvGrpSpPr>
      <p:grpSpPr>
        <a:xfrm>
          <a:off x="0" y="0"/>
          <a:ext cx="0" cy="0"/>
          <a:chOff x="0" y="0"/>
          <a:chExt cx="0" cy="0"/>
        </a:xfrm>
      </p:grpSpPr>
      <p:sp>
        <p:nvSpPr>
          <p:cNvPr id="213" name="Google Shape;213;p29">
            <a:extLst>
              <a:ext uri="{FF2B5EF4-FFF2-40B4-BE49-F238E27FC236}">
                <a16:creationId xmlns:a16="http://schemas.microsoft.com/office/drawing/2014/main" id="{C20660DD-05CA-C2E3-2CAF-BECC1863C42A}"/>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Data as Truth-Teller</a:t>
            </a:r>
            <a:endParaRPr dirty="0"/>
          </a:p>
        </p:txBody>
      </p:sp>
      <p:sp>
        <p:nvSpPr>
          <p:cNvPr id="215" name="Google Shape;215;p29">
            <a:extLst>
              <a:ext uri="{FF2B5EF4-FFF2-40B4-BE49-F238E27FC236}">
                <a16:creationId xmlns:a16="http://schemas.microsoft.com/office/drawing/2014/main" id="{DB1371AB-A060-4B7F-F0E6-0E014DDB41E8}"/>
              </a:ext>
            </a:extLst>
          </p:cNvPr>
          <p:cNvSpPr txBox="1">
            <a:spLocks noGrp="1"/>
          </p:cNvSpPr>
          <p:nvPr>
            <p:ph type="subTitle" idx="2"/>
          </p:nvPr>
        </p:nvSpPr>
        <p:spPr>
          <a:xfrm>
            <a:off x="713224" y="1550507"/>
            <a:ext cx="7585949" cy="2822713"/>
          </a:xfrm>
          <a:prstGeom prst="rect">
            <a:avLst/>
          </a:prstGeom>
        </p:spPr>
        <p:txBody>
          <a:bodyPr spcFirstLastPara="1" wrap="square" lIns="91425" tIns="91425" rIns="91425" bIns="91425" anchor="t" anchorCtr="0">
            <a:noAutofit/>
          </a:bodyPr>
          <a:lstStyle/>
          <a:p>
            <a:pPr marL="465138" lvl="0" indent="-465138">
              <a:buSzPct val="100000"/>
              <a:buFont typeface="Wingdings" pitchFamily="2" charset="2"/>
              <a:buChar char="v"/>
            </a:pPr>
            <a:r>
              <a:rPr lang="en-US" sz="2800" dirty="0"/>
              <a:t>Data translates lived experience into measurable reality.</a:t>
            </a:r>
          </a:p>
          <a:p>
            <a:pPr marL="465138" lvl="0" indent="-465138">
              <a:buSzPct val="100000"/>
              <a:buFont typeface="Wingdings" pitchFamily="2" charset="2"/>
              <a:buChar char="v"/>
            </a:pPr>
            <a:r>
              <a:rPr lang="en-US" sz="2800" dirty="0"/>
              <a:t>It connects compassion to accountability.</a:t>
            </a:r>
          </a:p>
          <a:p>
            <a:pPr marL="465138" lvl="0" indent="-465138">
              <a:buSzPct val="100000"/>
              <a:buFont typeface="Wingdings" pitchFamily="2" charset="2"/>
              <a:buChar char="v"/>
            </a:pPr>
            <a:r>
              <a:rPr lang="en-US" sz="2800" dirty="0"/>
              <a:t>It’s how we move from “I think” to “we know.”</a:t>
            </a:r>
          </a:p>
        </p:txBody>
      </p:sp>
      <p:sp>
        <p:nvSpPr>
          <p:cNvPr id="4" name="Google Shape;222;p30">
            <a:extLst>
              <a:ext uri="{FF2B5EF4-FFF2-40B4-BE49-F238E27FC236}">
                <a16:creationId xmlns:a16="http://schemas.microsoft.com/office/drawing/2014/main" id="{DAB5F6BE-CFD5-8375-2E9F-5310B76EA5F3}"/>
              </a:ext>
            </a:extLst>
          </p:cNvPr>
          <p:cNvSpPr txBox="1">
            <a:spLocks/>
          </p:cNvSpPr>
          <p:nvPr/>
        </p:nvSpPr>
        <p:spPr>
          <a:xfrm>
            <a:off x="755899" y="969825"/>
            <a:ext cx="4124801"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Turning stories into signals</a:t>
            </a:r>
          </a:p>
        </p:txBody>
      </p:sp>
    </p:spTree>
    <p:extLst>
      <p:ext uri="{BB962C8B-B14F-4D97-AF65-F5344CB8AC3E}">
        <p14:creationId xmlns:p14="http://schemas.microsoft.com/office/powerpoint/2010/main" val="234269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BC99FA59-A3EC-0C8B-A6CC-91B493834385}"/>
            </a:ext>
          </a:extLst>
        </p:cNvPr>
        <p:cNvGrpSpPr/>
        <p:nvPr/>
      </p:nvGrpSpPr>
      <p:grpSpPr>
        <a:xfrm>
          <a:off x="0" y="0"/>
          <a:ext cx="0" cy="0"/>
          <a:chOff x="0" y="0"/>
          <a:chExt cx="0" cy="0"/>
        </a:xfrm>
      </p:grpSpPr>
      <p:sp>
        <p:nvSpPr>
          <p:cNvPr id="234" name="Google Shape;234;p32">
            <a:extLst>
              <a:ext uri="{FF2B5EF4-FFF2-40B4-BE49-F238E27FC236}">
                <a16:creationId xmlns:a16="http://schemas.microsoft.com/office/drawing/2014/main" id="{5044FF93-05D5-5E94-01F6-26E5D7F418F4}"/>
              </a:ext>
            </a:extLst>
          </p:cNvPr>
          <p:cNvSpPr txBox="1">
            <a:spLocks noGrp="1"/>
          </p:cNvSpPr>
          <p:nvPr>
            <p:ph type="subTitle" idx="2"/>
          </p:nvPr>
        </p:nvSpPr>
        <p:spPr>
          <a:xfrm>
            <a:off x="3353129" y="1716349"/>
            <a:ext cx="24378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One entry: person, household, or event</a:t>
            </a:r>
            <a:endParaRPr sz="1600" dirty="0"/>
          </a:p>
        </p:txBody>
      </p:sp>
      <p:sp>
        <p:nvSpPr>
          <p:cNvPr id="235" name="Google Shape;235;p32">
            <a:extLst>
              <a:ext uri="{FF2B5EF4-FFF2-40B4-BE49-F238E27FC236}">
                <a16:creationId xmlns:a16="http://schemas.microsoft.com/office/drawing/2014/main" id="{2E5A1E57-3002-A12E-C407-8A64E9D35C84}"/>
              </a:ext>
            </a:extLst>
          </p:cNvPr>
          <p:cNvSpPr txBox="1">
            <a:spLocks noGrp="1"/>
          </p:cNvSpPr>
          <p:nvPr>
            <p:ph type="subTitle" idx="5"/>
          </p:nvPr>
        </p:nvSpPr>
        <p:spPr>
          <a:xfrm>
            <a:off x="5993033" y="1716349"/>
            <a:ext cx="24378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Category: date of birth, exit destination</a:t>
            </a:r>
            <a:endParaRPr sz="1600" dirty="0"/>
          </a:p>
        </p:txBody>
      </p:sp>
      <p:sp>
        <p:nvSpPr>
          <p:cNvPr id="236" name="Google Shape;236;p32">
            <a:extLst>
              <a:ext uri="{FF2B5EF4-FFF2-40B4-BE49-F238E27FC236}">
                <a16:creationId xmlns:a16="http://schemas.microsoft.com/office/drawing/2014/main" id="{4B857DFC-6187-E42E-69DE-7FE5EB6ED8D4}"/>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Data Definitions</a:t>
            </a:r>
            <a:endParaRPr dirty="0"/>
          </a:p>
        </p:txBody>
      </p:sp>
      <p:sp>
        <p:nvSpPr>
          <p:cNvPr id="237" name="Google Shape;237;p32">
            <a:extLst>
              <a:ext uri="{FF2B5EF4-FFF2-40B4-BE49-F238E27FC236}">
                <a16:creationId xmlns:a16="http://schemas.microsoft.com/office/drawing/2014/main" id="{96BFBB17-CFA5-9A40-1EB5-DB4169300573}"/>
              </a:ext>
            </a:extLst>
          </p:cNvPr>
          <p:cNvSpPr txBox="1">
            <a:spLocks noGrp="1"/>
          </p:cNvSpPr>
          <p:nvPr>
            <p:ph type="subTitle" idx="1"/>
          </p:nvPr>
        </p:nvSpPr>
        <p:spPr>
          <a:xfrm>
            <a:off x="713225" y="1716349"/>
            <a:ext cx="24378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Spreadsheet of rows &amp; columns</a:t>
            </a:r>
          </a:p>
        </p:txBody>
      </p:sp>
      <p:sp>
        <p:nvSpPr>
          <p:cNvPr id="238" name="Google Shape;238;p32">
            <a:extLst>
              <a:ext uri="{FF2B5EF4-FFF2-40B4-BE49-F238E27FC236}">
                <a16:creationId xmlns:a16="http://schemas.microsoft.com/office/drawing/2014/main" id="{8F1D07C7-9C30-A6CD-2FC7-FA867B6B95FE}"/>
              </a:ext>
            </a:extLst>
          </p:cNvPr>
          <p:cNvSpPr txBox="1">
            <a:spLocks noGrp="1"/>
          </p:cNvSpPr>
          <p:nvPr>
            <p:ph type="subTitle" idx="3"/>
          </p:nvPr>
        </p:nvSpPr>
        <p:spPr>
          <a:xfrm>
            <a:off x="713225" y="3336800"/>
            <a:ext cx="24378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Detail in a cell (e.g. 8/22/1981)</a:t>
            </a:r>
          </a:p>
        </p:txBody>
      </p:sp>
      <p:sp>
        <p:nvSpPr>
          <p:cNvPr id="239" name="Google Shape;239;p32">
            <a:extLst>
              <a:ext uri="{FF2B5EF4-FFF2-40B4-BE49-F238E27FC236}">
                <a16:creationId xmlns:a16="http://schemas.microsoft.com/office/drawing/2014/main" id="{775AED3F-25F4-3488-AE7C-6C9B6BD09251}"/>
              </a:ext>
            </a:extLst>
          </p:cNvPr>
          <p:cNvSpPr txBox="1">
            <a:spLocks noGrp="1"/>
          </p:cNvSpPr>
          <p:nvPr>
            <p:ph type="subTitle" idx="4"/>
          </p:nvPr>
        </p:nvSpPr>
        <p:spPr>
          <a:xfrm>
            <a:off x="3353129" y="3336800"/>
            <a:ext cx="24378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Unique code linking records</a:t>
            </a:r>
            <a:endParaRPr sz="1600" dirty="0"/>
          </a:p>
        </p:txBody>
      </p:sp>
      <p:sp>
        <p:nvSpPr>
          <p:cNvPr id="240" name="Google Shape;240;p32">
            <a:extLst>
              <a:ext uri="{FF2B5EF4-FFF2-40B4-BE49-F238E27FC236}">
                <a16:creationId xmlns:a16="http://schemas.microsoft.com/office/drawing/2014/main" id="{2D3B3C19-5C71-6524-FEB6-5A4BA6A7DABE}"/>
              </a:ext>
            </a:extLst>
          </p:cNvPr>
          <p:cNvSpPr txBox="1">
            <a:spLocks noGrp="1"/>
          </p:cNvSpPr>
          <p:nvPr>
            <p:ph type="subTitle" idx="6"/>
          </p:nvPr>
        </p:nvSpPr>
        <p:spPr>
          <a:xfrm>
            <a:off x="5994281" y="3599900"/>
            <a:ext cx="24378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Identifies someone (directly or indirectly)</a:t>
            </a:r>
            <a:endParaRPr sz="1600" dirty="0"/>
          </a:p>
        </p:txBody>
      </p:sp>
      <p:sp>
        <p:nvSpPr>
          <p:cNvPr id="241" name="Google Shape;241;p32">
            <a:extLst>
              <a:ext uri="{FF2B5EF4-FFF2-40B4-BE49-F238E27FC236}">
                <a16:creationId xmlns:a16="http://schemas.microsoft.com/office/drawing/2014/main" id="{D708A486-5B7D-0E81-0A60-2472DDBA44BC}"/>
              </a:ext>
            </a:extLst>
          </p:cNvPr>
          <p:cNvSpPr txBox="1">
            <a:spLocks noGrp="1"/>
          </p:cNvSpPr>
          <p:nvPr>
            <p:ph type="subTitle" idx="7"/>
          </p:nvPr>
        </p:nvSpPr>
        <p:spPr>
          <a:xfrm>
            <a:off x="714325" y="1266425"/>
            <a:ext cx="2435400" cy="5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t>Table</a:t>
            </a:r>
            <a:endParaRPr b="1" dirty="0"/>
          </a:p>
        </p:txBody>
      </p:sp>
      <p:sp>
        <p:nvSpPr>
          <p:cNvPr id="242" name="Google Shape;242;p32">
            <a:extLst>
              <a:ext uri="{FF2B5EF4-FFF2-40B4-BE49-F238E27FC236}">
                <a16:creationId xmlns:a16="http://schemas.microsoft.com/office/drawing/2014/main" id="{2D4E1B14-7517-BBAF-D81D-781B0609EB06}"/>
              </a:ext>
            </a:extLst>
          </p:cNvPr>
          <p:cNvSpPr txBox="1">
            <a:spLocks noGrp="1"/>
          </p:cNvSpPr>
          <p:nvPr>
            <p:ph type="subTitle" idx="8"/>
          </p:nvPr>
        </p:nvSpPr>
        <p:spPr>
          <a:xfrm>
            <a:off x="3354226" y="1266425"/>
            <a:ext cx="2435400" cy="5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t>Row (Record)</a:t>
            </a:r>
            <a:endParaRPr sz="2000" b="1" dirty="0"/>
          </a:p>
        </p:txBody>
      </p:sp>
      <p:sp>
        <p:nvSpPr>
          <p:cNvPr id="243" name="Google Shape;243;p32">
            <a:extLst>
              <a:ext uri="{FF2B5EF4-FFF2-40B4-BE49-F238E27FC236}">
                <a16:creationId xmlns:a16="http://schemas.microsoft.com/office/drawing/2014/main" id="{B01FC75D-D32F-74B6-1381-1978EEE567A6}"/>
              </a:ext>
            </a:extLst>
          </p:cNvPr>
          <p:cNvSpPr txBox="1">
            <a:spLocks noGrp="1"/>
          </p:cNvSpPr>
          <p:nvPr>
            <p:ph type="subTitle" idx="9"/>
          </p:nvPr>
        </p:nvSpPr>
        <p:spPr>
          <a:xfrm>
            <a:off x="5994127" y="1266425"/>
            <a:ext cx="2435400" cy="5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t>Column (Field)</a:t>
            </a:r>
            <a:endParaRPr sz="2000" b="1" dirty="0"/>
          </a:p>
        </p:txBody>
      </p:sp>
      <p:sp>
        <p:nvSpPr>
          <p:cNvPr id="244" name="Google Shape;244;p32">
            <a:extLst>
              <a:ext uri="{FF2B5EF4-FFF2-40B4-BE49-F238E27FC236}">
                <a16:creationId xmlns:a16="http://schemas.microsoft.com/office/drawing/2014/main" id="{AACC9D58-4086-2315-78EE-0DBAEEE325F4}"/>
              </a:ext>
            </a:extLst>
          </p:cNvPr>
          <p:cNvSpPr txBox="1">
            <a:spLocks noGrp="1"/>
          </p:cNvSpPr>
          <p:nvPr>
            <p:ph type="subTitle" idx="13"/>
          </p:nvPr>
        </p:nvSpPr>
        <p:spPr>
          <a:xfrm>
            <a:off x="714325" y="2886851"/>
            <a:ext cx="2435400" cy="5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t>Field Value</a:t>
            </a:r>
            <a:endParaRPr sz="2000" b="1" dirty="0"/>
          </a:p>
        </p:txBody>
      </p:sp>
      <p:sp>
        <p:nvSpPr>
          <p:cNvPr id="245" name="Google Shape;245;p32">
            <a:extLst>
              <a:ext uri="{FF2B5EF4-FFF2-40B4-BE49-F238E27FC236}">
                <a16:creationId xmlns:a16="http://schemas.microsoft.com/office/drawing/2014/main" id="{CE341468-7891-604D-34C1-9112B2806154}"/>
              </a:ext>
            </a:extLst>
          </p:cNvPr>
          <p:cNvSpPr txBox="1">
            <a:spLocks noGrp="1"/>
          </p:cNvSpPr>
          <p:nvPr>
            <p:ph type="subTitle" idx="14"/>
          </p:nvPr>
        </p:nvSpPr>
        <p:spPr>
          <a:xfrm>
            <a:off x="3354226" y="2886851"/>
            <a:ext cx="2435400" cy="5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t>ID (Identifier)</a:t>
            </a:r>
            <a:endParaRPr sz="2000" b="1" dirty="0"/>
          </a:p>
        </p:txBody>
      </p:sp>
      <p:sp>
        <p:nvSpPr>
          <p:cNvPr id="246" name="Google Shape;246;p32">
            <a:extLst>
              <a:ext uri="{FF2B5EF4-FFF2-40B4-BE49-F238E27FC236}">
                <a16:creationId xmlns:a16="http://schemas.microsoft.com/office/drawing/2014/main" id="{90ACB9A3-D27C-0CF1-177B-A7FE7A9052C6}"/>
              </a:ext>
            </a:extLst>
          </p:cNvPr>
          <p:cNvSpPr txBox="1">
            <a:spLocks noGrp="1"/>
          </p:cNvSpPr>
          <p:nvPr>
            <p:ph type="subTitle" idx="15"/>
          </p:nvPr>
        </p:nvSpPr>
        <p:spPr>
          <a:xfrm>
            <a:off x="5995374" y="3149951"/>
            <a:ext cx="3009477" cy="5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t>Personally Identifiable Information (PII)</a:t>
            </a:r>
            <a:endParaRPr sz="2000" b="1" dirty="0"/>
          </a:p>
        </p:txBody>
      </p:sp>
    </p:spTree>
    <p:extLst>
      <p:ext uri="{BB962C8B-B14F-4D97-AF65-F5344CB8AC3E}">
        <p14:creationId xmlns:p14="http://schemas.microsoft.com/office/powerpoint/2010/main" val="271873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17E2236A-C74B-7A80-3188-01BFD5E4E6C3}"/>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47A44556-6B05-188D-FC39-3713163F154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Client Data Table</a:t>
            </a:r>
            <a:br>
              <a:rPr lang="en" dirty="0"/>
            </a:br>
            <a:endParaRPr dirty="0"/>
          </a:p>
        </p:txBody>
      </p:sp>
      <p:graphicFrame>
        <p:nvGraphicFramePr>
          <p:cNvPr id="635" name="Google Shape;635;p41">
            <a:extLst>
              <a:ext uri="{FF2B5EF4-FFF2-40B4-BE49-F238E27FC236}">
                <a16:creationId xmlns:a16="http://schemas.microsoft.com/office/drawing/2014/main" id="{C8CB4E69-E549-4584-43AE-0FC4CC758499}"/>
              </a:ext>
            </a:extLst>
          </p:cNvPr>
          <p:cNvGraphicFramePr/>
          <p:nvPr>
            <p:extLst>
              <p:ext uri="{D42A27DB-BD31-4B8C-83A1-F6EECF244321}">
                <p14:modId xmlns:p14="http://schemas.microsoft.com/office/powerpoint/2010/main" val="3335370136"/>
              </p:ext>
            </p:extLst>
          </p:nvPr>
        </p:nvGraphicFramePr>
        <p:xfrm>
          <a:off x="719988" y="1067325"/>
          <a:ext cx="7703775" cy="3240975"/>
        </p:xfrm>
        <a:graphic>
          <a:graphicData uri="http://schemas.openxmlformats.org/drawingml/2006/table">
            <a:tbl>
              <a:tblPr>
                <a:noFill/>
                <a:tableStyleId>{F3FB0077-4467-44EC-8632-8C02AAB4AA33}</a:tableStyleId>
              </a:tblPr>
              <a:tblGrid>
                <a:gridCol w="1284475">
                  <a:extLst>
                    <a:ext uri="{9D8B030D-6E8A-4147-A177-3AD203B41FA5}">
                      <a16:colId xmlns:a16="http://schemas.microsoft.com/office/drawing/2014/main" val="20000"/>
                    </a:ext>
                  </a:extLst>
                </a:gridCol>
                <a:gridCol w="1604825">
                  <a:extLst>
                    <a:ext uri="{9D8B030D-6E8A-4147-A177-3AD203B41FA5}">
                      <a16:colId xmlns:a16="http://schemas.microsoft.com/office/drawing/2014/main" val="20001"/>
                    </a:ext>
                  </a:extLst>
                </a:gridCol>
                <a:gridCol w="1604825">
                  <a:extLst>
                    <a:ext uri="{9D8B030D-6E8A-4147-A177-3AD203B41FA5}">
                      <a16:colId xmlns:a16="http://schemas.microsoft.com/office/drawing/2014/main" val="20002"/>
                    </a:ext>
                  </a:extLst>
                </a:gridCol>
                <a:gridCol w="1604825">
                  <a:extLst>
                    <a:ext uri="{9D8B030D-6E8A-4147-A177-3AD203B41FA5}">
                      <a16:colId xmlns:a16="http://schemas.microsoft.com/office/drawing/2014/main" val="20003"/>
                    </a:ext>
                  </a:extLst>
                </a:gridCol>
                <a:gridCol w="1604825">
                  <a:extLst>
                    <a:ext uri="{9D8B030D-6E8A-4147-A177-3AD203B41FA5}">
                      <a16:colId xmlns:a16="http://schemas.microsoft.com/office/drawing/2014/main" val="20004"/>
                    </a:ext>
                  </a:extLst>
                </a:gridCol>
              </a:tblGrid>
              <a:tr h="350725">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PERSONAL_ID</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DOB</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SSN</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1200" dirty="0">
                          <a:solidFill>
                            <a:schemeClr val="dk1"/>
                          </a:solidFill>
                          <a:latin typeface="Inter SemiBold"/>
                          <a:ea typeface="Inter SemiBold"/>
                          <a:cs typeface="Inter SemiBold"/>
                          <a:sym typeface="Inter SemiBold"/>
                        </a:rPr>
                        <a:t>FIRST_NAME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LAST_NAME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p_01</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9/22/1968</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333-53-2652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BRUCE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WAYNE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p_02</a:t>
                      </a:r>
                      <a:endParaRPr sz="1200" dirty="0">
                        <a:solidFill>
                          <a:schemeClr val="dk1"/>
                        </a:solidFill>
                        <a:latin typeface="Lato"/>
                        <a:ea typeface="Lato"/>
                        <a:cs typeface="Lato"/>
                        <a:sym typeface="Lato"/>
                      </a:endParaRP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3/12/1985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037-29-0922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ALFRED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PENNIWORTH</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9048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p_03</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5/2/1975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502-31-1203</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ROBIN</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BIRD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6091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p_04</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8/22/1981</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307-71-7342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BANE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STEPHENS</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77686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FB0FC63C-2FDD-79D7-A12A-03F76DC0EFA7}"/>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9CC95E41-F32E-E70A-AE46-9753AE7D9BE1}"/>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3"/>
                </a:solidFill>
              </a:rPr>
              <a:t>Data</a:t>
            </a:r>
            <a:r>
              <a:rPr lang="en" dirty="0"/>
              <a:t> Row (Record or Tuple)</a:t>
            </a:r>
            <a:br>
              <a:rPr lang="en" dirty="0"/>
            </a:br>
            <a:endParaRPr dirty="0"/>
          </a:p>
        </p:txBody>
      </p:sp>
      <p:graphicFrame>
        <p:nvGraphicFramePr>
          <p:cNvPr id="635" name="Google Shape;635;p41">
            <a:extLst>
              <a:ext uri="{FF2B5EF4-FFF2-40B4-BE49-F238E27FC236}">
                <a16:creationId xmlns:a16="http://schemas.microsoft.com/office/drawing/2014/main" id="{B37DA192-484B-3156-6561-D99322A23730}"/>
              </a:ext>
            </a:extLst>
          </p:cNvPr>
          <p:cNvGraphicFramePr/>
          <p:nvPr>
            <p:extLst>
              <p:ext uri="{D42A27DB-BD31-4B8C-83A1-F6EECF244321}">
                <p14:modId xmlns:p14="http://schemas.microsoft.com/office/powerpoint/2010/main" val="1892132871"/>
              </p:ext>
            </p:extLst>
          </p:nvPr>
        </p:nvGraphicFramePr>
        <p:xfrm>
          <a:off x="719988" y="1067325"/>
          <a:ext cx="7703775" cy="3240975"/>
        </p:xfrm>
        <a:graphic>
          <a:graphicData uri="http://schemas.openxmlformats.org/drawingml/2006/table">
            <a:tbl>
              <a:tblPr>
                <a:noFill/>
                <a:tableStyleId>{F3FB0077-4467-44EC-8632-8C02AAB4AA33}</a:tableStyleId>
              </a:tblPr>
              <a:tblGrid>
                <a:gridCol w="1284475">
                  <a:extLst>
                    <a:ext uri="{9D8B030D-6E8A-4147-A177-3AD203B41FA5}">
                      <a16:colId xmlns:a16="http://schemas.microsoft.com/office/drawing/2014/main" val="20000"/>
                    </a:ext>
                  </a:extLst>
                </a:gridCol>
                <a:gridCol w="1604825">
                  <a:extLst>
                    <a:ext uri="{9D8B030D-6E8A-4147-A177-3AD203B41FA5}">
                      <a16:colId xmlns:a16="http://schemas.microsoft.com/office/drawing/2014/main" val="20001"/>
                    </a:ext>
                  </a:extLst>
                </a:gridCol>
                <a:gridCol w="1604825">
                  <a:extLst>
                    <a:ext uri="{9D8B030D-6E8A-4147-A177-3AD203B41FA5}">
                      <a16:colId xmlns:a16="http://schemas.microsoft.com/office/drawing/2014/main" val="20002"/>
                    </a:ext>
                  </a:extLst>
                </a:gridCol>
                <a:gridCol w="1604825">
                  <a:extLst>
                    <a:ext uri="{9D8B030D-6E8A-4147-A177-3AD203B41FA5}">
                      <a16:colId xmlns:a16="http://schemas.microsoft.com/office/drawing/2014/main" val="20003"/>
                    </a:ext>
                  </a:extLst>
                </a:gridCol>
                <a:gridCol w="1604825">
                  <a:extLst>
                    <a:ext uri="{9D8B030D-6E8A-4147-A177-3AD203B41FA5}">
                      <a16:colId xmlns:a16="http://schemas.microsoft.com/office/drawing/2014/main" val="20004"/>
                    </a:ext>
                  </a:extLst>
                </a:gridCol>
              </a:tblGrid>
              <a:tr h="350725">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PERSONAL_ID</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DOB</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SSN</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1200" dirty="0">
                          <a:solidFill>
                            <a:schemeClr val="dk1"/>
                          </a:solidFill>
                          <a:latin typeface="Inter SemiBold"/>
                          <a:ea typeface="Inter SemiBold"/>
                          <a:cs typeface="Inter SemiBold"/>
                          <a:sym typeface="Inter SemiBold"/>
                        </a:rPr>
                        <a:t>FIRST_NAME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LAST_NAME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p_01</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9/22/1968</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333-53-2652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BRUCE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WAYNE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p_02</a:t>
                      </a:r>
                      <a:endParaRPr sz="1200" dirty="0">
                        <a:solidFill>
                          <a:schemeClr val="dk1"/>
                        </a:solidFill>
                        <a:latin typeface="Lato"/>
                        <a:ea typeface="Lato"/>
                        <a:cs typeface="Lato"/>
                        <a:sym typeface="Lato"/>
                      </a:endParaRP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9411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3/12/1985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9411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037-29-0922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9411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ALFRED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9411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PENNIWORTH</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941100"/>
                    </a:solidFill>
                  </a:tcPr>
                </a:tc>
                <a:extLst>
                  <a:ext uri="{0D108BD9-81ED-4DB2-BD59-A6C34878D82A}">
                    <a16:rowId xmlns:a16="http://schemas.microsoft.com/office/drawing/2014/main" val="10002"/>
                  </a:ext>
                </a:extLst>
              </a:tr>
              <a:tr h="9048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p_03</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5/2/1975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502-31-1203</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ROBIN</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BIRD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6091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p_04</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8/22/1981</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307-71-7342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BANE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STEPHENS</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72274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Rethinking Equity: A Shared Starting Point</a:t>
            </a:r>
            <a:endParaRPr dirty="0"/>
          </a:p>
        </p:txBody>
      </p:sp>
      <p:sp>
        <p:nvSpPr>
          <p:cNvPr id="3" name="Subtitle 2">
            <a:extLst>
              <a:ext uri="{FF2B5EF4-FFF2-40B4-BE49-F238E27FC236}">
                <a16:creationId xmlns:a16="http://schemas.microsoft.com/office/drawing/2014/main" id="{02ABD345-ED7A-3B6A-93EC-6F5E1EE2203D}"/>
              </a:ext>
            </a:extLst>
          </p:cNvPr>
          <p:cNvSpPr>
            <a:spLocks noGrp="1"/>
          </p:cNvSpPr>
          <p:nvPr>
            <p:ph type="subTitle" idx="2"/>
          </p:nvPr>
        </p:nvSpPr>
        <p:spPr>
          <a:xfrm>
            <a:off x="757565" y="1587629"/>
            <a:ext cx="7628870" cy="2986200"/>
          </a:xfrm>
        </p:spPr>
        <p:txBody>
          <a:bodyPr/>
          <a:lstStyle/>
          <a:p>
            <a:pPr marL="574675" indent="-434975">
              <a:lnSpc>
                <a:spcPct val="150000"/>
              </a:lnSpc>
              <a:buSzPct val="100000"/>
              <a:buFont typeface="Wingdings" pitchFamily="2" charset="2"/>
              <a:buChar char="v"/>
            </a:pPr>
            <a:r>
              <a:rPr lang="en-US" sz="2800" dirty="0"/>
              <a:t>Equity ≠ equality — it’s about fair outcomes</a:t>
            </a:r>
          </a:p>
          <a:p>
            <a:pPr marL="574675" indent="-434975">
              <a:lnSpc>
                <a:spcPct val="150000"/>
              </a:lnSpc>
              <a:buSzPct val="100000"/>
              <a:buFont typeface="Wingdings" pitchFamily="2" charset="2"/>
              <a:buChar char="v"/>
            </a:pPr>
            <a:r>
              <a:rPr lang="en-US" sz="2800" dirty="0"/>
              <a:t>Housing inequity is historic and measurable</a:t>
            </a:r>
          </a:p>
          <a:p>
            <a:pPr marL="574675" indent="-434975">
              <a:lnSpc>
                <a:spcPct val="150000"/>
              </a:lnSpc>
              <a:buSzPct val="100000"/>
              <a:buFont typeface="Wingdings" pitchFamily="2" charset="2"/>
              <a:buChar char="v"/>
            </a:pPr>
            <a:r>
              <a:rPr lang="en-US" sz="2800" dirty="0"/>
              <a:t>Data helps us see what we’ve missed</a:t>
            </a:r>
          </a:p>
        </p:txBody>
      </p:sp>
      <p:sp>
        <p:nvSpPr>
          <p:cNvPr id="2" name="Google Shape;222;p30">
            <a:extLst>
              <a:ext uri="{FF2B5EF4-FFF2-40B4-BE49-F238E27FC236}">
                <a16:creationId xmlns:a16="http://schemas.microsoft.com/office/drawing/2014/main" id="{E82DC937-4D82-F451-5747-E325556DB33E}"/>
              </a:ext>
            </a:extLst>
          </p:cNvPr>
          <p:cNvSpPr txBox="1">
            <a:spLocks/>
          </p:cNvSpPr>
          <p:nvPr/>
        </p:nvSpPr>
        <p:spPr>
          <a:xfrm>
            <a:off x="754963" y="920919"/>
            <a:ext cx="6217800"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Why the housing conversation must evolve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FF56FA33-6BDE-1255-BE6E-4EE7B30E5B5C}"/>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B68E0035-72F8-D51E-12BF-3C5456E23A29}"/>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3"/>
                </a:solidFill>
              </a:rPr>
              <a:t>Data</a:t>
            </a:r>
            <a:r>
              <a:rPr lang="en" dirty="0"/>
              <a:t> Column (Field)</a:t>
            </a:r>
            <a:endParaRPr dirty="0"/>
          </a:p>
        </p:txBody>
      </p:sp>
      <p:graphicFrame>
        <p:nvGraphicFramePr>
          <p:cNvPr id="635" name="Google Shape;635;p41">
            <a:extLst>
              <a:ext uri="{FF2B5EF4-FFF2-40B4-BE49-F238E27FC236}">
                <a16:creationId xmlns:a16="http://schemas.microsoft.com/office/drawing/2014/main" id="{71BD7B4C-D654-75D9-9FB9-F0E7EDCC3BDC}"/>
              </a:ext>
            </a:extLst>
          </p:cNvPr>
          <p:cNvGraphicFramePr/>
          <p:nvPr>
            <p:extLst>
              <p:ext uri="{D42A27DB-BD31-4B8C-83A1-F6EECF244321}">
                <p14:modId xmlns:p14="http://schemas.microsoft.com/office/powerpoint/2010/main" val="882571235"/>
              </p:ext>
            </p:extLst>
          </p:nvPr>
        </p:nvGraphicFramePr>
        <p:xfrm>
          <a:off x="719988" y="1067325"/>
          <a:ext cx="7703775" cy="3240975"/>
        </p:xfrm>
        <a:graphic>
          <a:graphicData uri="http://schemas.openxmlformats.org/drawingml/2006/table">
            <a:tbl>
              <a:tblPr>
                <a:noFill/>
                <a:tableStyleId>{F3FB0077-4467-44EC-8632-8C02AAB4AA33}</a:tableStyleId>
              </a:tblPr>
              <a:tblGrid>
                <a:gridCol w="1284475">
                  <a:extLst>
                    <a:ext uri="{9D8B030D-6E8A-4147-A177-3AD203B41FA5}">
                      <a16:colId xmlns:a16="http://schemas.microsoft.com/office/drawing/2014/main" val="20000"/>
                    </a:ext>
                  </a:extLst>
                </a:gridCol>
                <a:gridCol w="1604825">
                  <a:extLst>
                    <a:ext uri="{9D8B030D-6E8A-4147-A177-3AD203B41FA5}">
                      <a16:colId xmlns:a16="http://schemas.microsoft.com/office/drawing/2014/main" val="20001"/>
                    </a:ext>
                  </a:extLst>
                </a:gridCol>
                <a:gridCol w="1604825">
                  <a:extLst>
                    <a:ext uri="{9D8B030D-6E8A-4147-A177-3AD203B41FA5}">
                      <a16:colId xmlns:a16="http://schemas.microsoft.com/office/drawing/2014/main" val="20002"/>
                    </a:ext>
                  </a:extLst>
                </a:gridCol>
                <a:gridCol w="1604825">
                  <a:extLst>
                    <a:ext uri="{9D8B030D-6E8A-4147-A177-3AD203B41FA5}">
                      <a16:colId xmlns:a16="http://schemas.microsoft.com/office/drawing/2014/main" val="20003"/>
                    </a:ext>
                  </a:extLst>
                </a:gridCol>
                <a:gridCol w="1604825">
                  <a:extLst>
                    <a:ext uri="{9D8B030D-6E8A-4147-A177-3AD203B41FA5}">
                      <a16:colId xmlns:a16="http://schemas.microsoft.com/office/drawing/2014/main" val="20004"/>
                    </a:ext>
                  </a:extLst>
                </a:gridCol>
              </a:tblGrid>
              <a:tr h="350725">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PERSONAL_ID</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DOB</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SSN</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alpha val="2975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1200" dirty="0">
                          <a:solidFill>
                            <a:schemeClr val="dk1"/>
                          </a:solidFill>
                          <a:latin typeface="Inter SemiBold"/>
                          <a:ea typeface="Inter SemiBold"/>
                          <a:cs typeface="Inter SemiBold"/>
                          <a:sym typeface="Inter SemiBold"/>
                        </a:rPr>
                        <a:t>FIRST_NAME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LAST_NAME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p_01</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9/22/1968</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333-53-2652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BRUCE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WAYNE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p_02</a:t>
                      </a:r>
                      <a:endParaRPr sz="1200" dirty="0">
                        <a:solidFill>
                          <a:schemeClr val="dk1"/>
                        </a:solidFill>
                        <a:latin typeface="Lato"/>
                        <a:ea typeface="Lato"/>
                        <a:cs typeface="Lato"/>
                        <a:sym typeface="Lato"/>
                      </a:endParaRP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3/12/1985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037-29-0922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ALFRED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PENNIWORTH</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9048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p_03</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5/2/1975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502-31-1203</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ROBIN</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BIRD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6091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p_04</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8/22/1981</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307-71-7342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BANE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STEPHENS</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6646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D161E93A-2AE0-6980-84EC-53E28153AFA9}"/>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A2831109-7770-8A9D-0AFE-676F0FE657AA}"/>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3"/>
                </a:solidFill>
              </a:rPr>
              <a:t>Data</a:t>
            </a:r>
            <a:r>
              <a:rPr lang="en" dirty="0"/>
              <a:t> Field Value</a:t>
            </a:r>
            <a:br>
              <a:rPr lang="en" dirty="0"/>
            </a:br>
            <a:endParaRPr dirty="0"/>
          </a:p>
        </p:txBody>
      </p:sp>
      <p:graphicFrame>
        <p:nvGraphicFramePr>
          <p:cNvPr id="635" name="Google Shape;635;p41">
            <a:extLst>
              <a:ext uri="{FF2B5EF4-FFF2-40B4-BE49-F238E27FC236}">
                <a16:creationId xmlns:a16="http://schemas.microsoft.com/office/drawing/2014/main" id="{1C9B84B8-143A-CAD4-D77B-BD8203DEAC06}"/>
              </a:ext>
            </a:extLst>
          </p:cNvPr>
          <p:cNvGraphicFramePr/>
          <p:nvPr>
            <p:extLst>
              <p:ext uri="{D42A27DB-BD31-4B8C-83A1-F6EECF244321}">
                <p14:modId xmlns:p14="http://schemas.microsoft.com/office/powerpoint/2010/main" val="2206862931"/>
              </p:ext>
            </p:extLst>
          </p:nvPr>
        </p:nvGraphicFramePr>
        <p:xfrm>
          <a:off x="719988" y="1067325"/>
          <a:ext cx="7703775" cy="3240975"/>
        </p:xfrm>
        <a:graphic>
          <a:graphicData uri="http://schemas.openxmlformats.org/drawingml/2006/table">
            <a:tbl>
              <a:tblPr>
                <a:noFill/>
                <a:tableStyleId>{F3FB0077-4467-44EC-8632-8C02AAB4AA33}</a:tableStyleId>
              </a:tblPr>
              <a:tblGrid>
                <a:gridCol w="1284475">
                  <a:extLst>
                    <a:ext uri="{9D8B030D-6E8A-4147-A177-3AD203B41FA5}">
                      <a16:colId xmlns:a16="http://schemas.microsoft.com/office/drawing/2014/main" val="20000"/>
                    </a:ext>
                  </a:extLst>
                </a:gridCol>
                <a:gridCol w="1604825">
                  <a:extLst>
                    <a:ext uri="{9D8B030D-6E8A-4147-A177-3AD203B41FA5}">
                      <a16:colId xmlns:a16="http://schemas.microsoft.com/office/drawing/2014/main" val="20001"/>
                    </a:ext>
                  </a:extLst>
                </a:gridCol>
                <a:gridCol w="1604825">
                  <a:extLst>
                    <a:ext uri="{9D8B030D-6E8A-4147-A177-3AD203B41FA5}">
                      <a16:colId xmlns:a16="http://schemas.microsoft.com/office/drawing/2014/main" val="20002"/>
                    </a:ext>
                  </a:extLst>
                </a:gridCol>
                <a:gridCol w="1604825">
                  <a:extLst>
                    <a:ext uri="{9D8B030D-6E8A-4147-A177-3AD203B41FA5}">
                      <a16:colId xmlns:a16="http://schemas.microsoft.com/office/drawing/2014/main" val="20003"/>
                    </a:ext>
                  </a:extLst>
                </a:gridCol>
                <a:gridCol w="1604825">
                  <a:extLst>
                    <a:ext uri="{9D8B030D-6E8A-4147-A177-3AD203B41FA5}">
                      <a16:colId xmlns:a16="http://schemas.microsoft.com/office/drawing/2014/main" val="20004"/>
                    </a:ext>
                  </a:extLst>
                </a:gridCol>
              </a:tblGrid>
              <a:tr h="350725">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PERSONAL_ID</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DOB</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SSN</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1200" dirty="0">
                          <a:solidFill>
                            <a:schemeClr val="dk1"/>
                          </a:solidFill>
                          <a:latin typeface="Inter SemiBold"/>
                          <a:ea typeface="Inter SemiBold"/>
                          <a:cs typeface="Inter SemiBold"/>
                          <a:sym typeface="Inter SemiBold"/>
                        </a:rPr>
                        <a:t>FIRST_NAME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LAST_NAME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p_01</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9/22/1968</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333-53-2652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BRUCE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WAYNE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p_02</a:t>
                      </a:r>
                      <a:endParaRPr sz="1200" dirty="0">
                        <a:solidFill>
                          <a:schemeClr val="dk1"/>
                        </a:solidFill>
                        <a:latin typeface="Lato"/>
                        <a:ea typeface="Lato"/>
                        <a:cs typeface="Lato"/>
                        <a:sym typeface="Lato"/>
                      </a:endParaRP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3/12/1985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037-29-0922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ALFRED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PENNIWORTH</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9048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p_03</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5/2/1975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502-31-1203</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ROBIN</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BIRD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6091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p_04</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8/22/1981</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307-71-7342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BANE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STEPHENS</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09919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6F473391-1895-8D26-A88C-AA24B4C49DAD}"/>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08B34988-C0A7-600D-D04B-607062FE9736}"/>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3"/>
                </a:solidFill>
              </a:rPr>
              <a:t>Data</a:t>
            </a:r>
            <a:r>
              <a:rPr lang="en" dirty="0"/>
              <a:t> ID (Identifier)</a:t>
            </a:r>
            <a:endParaRPr dirty="0"/>
          </a:p>
        </p:txBody>
      </p:sp>
      <p:graphicFrame>
        <p:nvGraphicFramePr>
          <p:cNvPr id="635" name="Google Shape;635;p41">
            <a:extLst>
              <a:ext uri="{FF2B5EF4-FFF2-40B4-BE49-F238E27FC236}">
                <a16:creationId xmlns:a16="http://schemas.microsoft.com/office/drawing/2014/main" id="{CEBF1BF7-E697-B936-FC90-B10397068276}"/>
              </a:ext>
            </a:extLst>
          </p:cNvPr>
          <p:cNvGraphicFramePr/>
          <p:nvPr>
            <p:extLst>
              <p:ext uri="{D42A27DB-BD31-4B8C-83A1-F6EECF244321}">
                <p14:modId xmlns:p14="http://schemas.microsoft.com/office/powerpoint/2010/main" val="1838264726"/>
              </p:ext>
            </p:extLst>
          </p:nvPr>
        </p:nvGraphicFramePr>
        <p:xfrm>
          <a:off x="719988" y="1067325"/>
          <a:ext cx="7703775" cy="3240975"/>
        </p:xfrm>
        <a:graphic>
          <a:graphicData uri="http://schemas.openxmlformats.org/drawingml/2006/table">
            <a:tbl>
              <a:tblPr>
                <a:noFill/>
                <a:tableStyleId>{F3FB0077-4467-44EC-8632-8C02AAB4AA33}</a:tableStyleId>
              </a:tblPr>
              <a:tblGrid>
                <a:gridCol w="1284475">
                  <a:extLst>
                    <a:ext uri="{9D8B030D-6E8A-4147-A177-3AD203B41FA5}">
                      <a16:colId xmlns:a16="http://schemas.microsoft.com/office/drawing/2014/main" val="20000"/>
                    </a:ext>
                  </a:extLst>
                </a:gridCol>
                <a:gridCol w="1604825">
                  <a:extLst>
                    <a:ext uri="{9D8B030D-6E8A-4147-A177-3AD203B41FA5}">
                      <a16:colId xmlns:a16="http://schemas.microsoft.com/office/drawing/2014/main" val="20001"/>
                    </a:ext>
                  </a:extLst>
                </a:gridCol>
                <a:gridCol w="1604825">
                  <a:extLst>
                    <a:ext uri="{9D8B030D-6E8A-4147-A177-3AD203B41FA5}">
                      <a16:colId xmlns:a16="http://schemas.microsoft.com/office/drawing/2014/main" val="20002"/>
                    </a:ext>
                  </a:extLst>
                </a:gridCol>
                <a:gridCol w="1604825">
                  <a:extLst>
                    <a:ext uri="{9D8B030D-6E8A-4147-A177-3AD203B41FA5}">
                      <a16:colId xmlns:a16="http://schemas.microsoft.com/office/drawing/2014/main" val="20003"/>
                    </a:ext>
                  </a:extLst>
                </a:gridCol>
                <a:gridCol w="1604825">
                  <a:extLst>
                    <a:ext uri="{9D8B030D-6E8A-4147-A177-3AD203B41FA5}">
                      <a16:colId xmlns:a16="http://schemas.microsoft.com/office/drawing/2014/main" val="20004"/>
                    </a:ext>
                  </a:extLst>
                </a:gridCol>
              </a:tblGrid>
              <a:tr h="350725">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PERSONAL_ID</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DOB</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SSN</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1200" dirty="0">
                          <a:solidFill>
                            <a:schemeClr val="dk1"/>
                          </a:solidFill>
                          <a:latin typeface="Inter SemiBold"/>
                          <a:ea typeface="Inter SemiBold"/>
                          <a:cs typeface="Inter SemiBold"/>
                          <a:sym typeface="Inter SemiBold"/>
                        </a:rPr>
                        <a:t>FIRST_NAME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LAST_NAME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p_01</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9/22/1968</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333-53-2652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BRUCE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WAYNE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p_02</a:t>
                      </a:r>
                      <a:endParaRPr sz="1200" dirty="0">
                        <a:solidFill>
                          <a:schemeClr val="dk1"/>
                        </a:solidFill>
                        <a:latin typeface="Lato"/>
                        <a:ea typeface="Lato"/>
                        <a:cs typeface="Lato"/>
                        <a:sym typeface="Lato"/>
                      </a:endParaRP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3/12/1985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037-29-0922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ALFRED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PENNIWORTH</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9048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p_03</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5/2/1975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502-31-1203</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ROBIN</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BIRD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6091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p_04</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8/22/1981</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307-71-7342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BANE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STEPHENS</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29039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C714BEAE-B673-1BFD-220A-8246576F4E44}"/>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9718F245-4330-E0D2-376A-C8388E135849}"/>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PII (Personally Identifiable Information)</a:t>
            </a:r>
            <a:endParaRPr dirty="0"/>
          </a:p>
        </p:txBody>
      </p:sp>
      <p:graphicFrame>
        <p:nvGraphicFramePr>
          <p:cNvPr id="635" name="Google Shape;635;p41">
            <a:extLst>
              <a:ext uri="{FF2B5EF4-FFF2-40B4-BE49-F238E27FC236}">
                <a16:creationId xmlns:a16="http://schemas.microsoft.com/office/drawing/2014/main" id="{64833A1E-5709-0278-4688-18A6F2491153}"/>
              </a:ext>
            </a:extLst>
          </p:cNvPr>
          <p:cNvGraphicFramePr/>
          <p:nvPr>
            <p:extLst>
              <p:ext uri="{D42A27DB-BD31-4B8C-83A1-F6EECF244321}">
                <p14:modId xmlns:p14="http://schemas.microsoft.com/office/powerpoint/2010/main" val="3691313273"/>
              </p:ext>
            </p:extLst>
          </p:nvPr>
        </p:nvGraphicFramePr>
        <p:xfrm>
          <a:off x="719988" y="1067325"/>
          <a:ext cx="7703775" cy="3240975"/>
        </p:xfrm>
        <a:graphic>
          <a:graphicData uri="http://schemas.openxmlformats.org/drawingml/2006/table">
            <a:tbl>
              <a:tblPr>
                <a:noFill/>
                <a:tableStyleId>{F3FB0077-4467-44EC-8632-8C02AAB4AA33}</a:tableStyleId>
              </a:tblPr>
              <a:tblGrid>
                <a:gridCol w="1284475">
                  <a:extLst>
                    <a:ext uri="{9D8B030D-6E8A-4147-A177-3AD203B41FA5}">
                      <a16:colId xmlns:a16="http://schemas.microsoft.com/office/drawing/2014/main" val="20000"/>
                    </a:ext>
                  </a:extLst>
                </a:gridCol>
                <a:gridCol w="1604825">
                  <a:extLst>
                    <a:ext uri="{9D8B030D-6E8A-4147-A177-3AD203B41FA5}">
                      <a16:colId xmlns:a16="http://schemas.microsoft.com/office/drawing/2014/main" val="20001"/>
                    </a:ext>
                  </a:extLst>
                </a:gridCol>
                <a:gridCol w="1604825">
                  <a:extLst>
                    <a:ext uri="{9D8B030D-6E8A-4147-A177-3AD203B41FA5}">
                      <a16:colId xmlns:a16="http://schemas.microsoft.com/office/drawing/2014/main" val="20002"/>
                    </a:ext>
                  </a:extLst>
                </a:gridCol>
                <a:gridCol w="1604825">
                  <a:extLst>
                    <a:ext uri="{9D8B030D-6E8A-4147-A177-3AD203B41FA5}">
                      <a16:colId xmlns:a16="http://schemas.microsoft.com/office/drawing/2014/main" val="20003"/>
                    </a:ext>
                  </a:extLst>
                </a:gridCol>
                <a:gridCol w="1604825">
                  <a:extLst>
                    <a:ext uri="{9D8B030D-6E8A-4147-A177-3AD203B41FA5}">
                      <a16:colId xmlns:a16="http://schemas.microsoft.com/office/drawing/2014/main" val="20004"/>
                    </a:ext>
                  </a:extLst>
                </a:gridCol>
              </a:tblGrid>
              <a:tr h="350725">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PERSONAL_ID</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DOB</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SSN</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1200" dirty="0">
                          <a:solidFill>
                            <a:schemeClr val="dk1"/>
                          </a:solidFill>
                          <a:latin typeface="Inter SemiBold"/>
                          <a:ea typeface="Inter SemiBold"/>
                          <a:cs typeface="Inter SemiBold"/>
                          <a:sym typeface="Inter SemiBold"/>
                        </a:rPr>
                        <a:t>FIRST_NAME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a:txBody>
                    <a:bodyPr/>
                    <a:lstStyle/>
                    <a:p>
                      <a:pPr marL="0" lvl="0" indent="0" algn="ctr" rtl="0">
                        <a:lnSpc>
                          <a:spcPct val="115000"/>
                        </a:lnSpc>
                        <a:spcBef>
                          <a:spcPts val="0"/>
                        </a:spcBef>
                        <a:spcAft>
                          <a:spcPts val="0"/>
                        </a:spcAft>
                        <a:buNone/>
                      </a:pPr>
                      <a:r>
                        <a:rPr lang="en" sz="1200" dirty="0">
                          <a:solidFill>
                            <a:schemeClr val="dk1"/>
                          </a:solidFill>
                          <a:latin typeface="Inter SemiBold"/>
                          <a:ea typeface="Inter SemiBold"/>
                          <a:cs typeface="Inter SemiBold"/>
                          <a:sym typeface="Inter SemiBold"/>
                        </a:rPr>
                        <a:t>LAST_NAME</a:t>
                      </a:r>
                      <a:endParaRPr sz="1200" dirty="0">
                        <a:solidFill>
                          <a:schemeClr val="dk1"/>
                        </a:solidFill>
                        <a:latin typeface="Inter SemiBold"/>
                        <a:ea typeface="Inter SemiBold"/>
                        <a:cs typeface="Inter SemiBold"/>
                        <a:sym typeface="Inter SemiBold"/>
                      </a:endParaRPr>
                    </a:p>
                  </a:txBody>
                  <a:tcPr marL="91425" marR="91425" marT="45700" marB="45700"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p_01</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9/22/1968</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333-53-2652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BRUCE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WAYNE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extLst>
                  <a:ext uri="{0D108BD9-81ED-4DB2-BD59-A6C34878D82A}">
                    <a16:rowId xmlns:a16="http://schemas.microsoft.com/office/drawing/2014/main" val="10001"/>
                  </a:ext>
                </a:extLst>
              </a:tr>
              <a:tr h="688100">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p_02</a:t>
                      </a:r>
                      <a:endParaRPr sz="1200" dirty="0">
                        <a:solidFill>
                          <a:schemeClr val="dk1"/>
                        </a:solidFill>
                        <a:latin typeface="Lato"/>
                        <a:ea typeface="Lato"/>
                        <a:cs typeface="Lato"/>
                        <a:sym typeface="Lato"/>
                      </a:endParaRP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3/12/1985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037-29-0922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ALFRED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PENNIWORTH</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extLst>
                  <a:ext uri="{0D108BD9-81ED-4DB2-BD59-A6C34878D82A}">
                    <a16:rowId xmlns:a16="http://schemas.microsoft.com/office/drawing/2014/main" val="10002"/>
                  </a:ext>
                </a:extLst>
              </a:tr>
              <a:tr h="9048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p_03</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5/2/1975</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502-31-1203</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ROBIN</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BIRD</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extLst>
                  <a:ext uri="{0D108BD9-81ED-4DB2-BD59-A6C34878D82A}">
                    <a16:rowId xmlns:a16="http://schemas.microsoft.com/office/drawing/2014/main" val="10003"/>
                  </a:ext>
                </a:extLst>
              </a:tr>
              <a:tr h="609175">
                <a:tc>
                  <a:txBody>
                    <a:bodyPr/>
                    <a:lstStyle/>
                    <a:p>
                      <a:pPr marL="0" lvl="0" indent="0" algn="ctr" rtl="0">
                        <a:lnSpc>
                          <a:spcPct val="115000"/>
                        </a:lnSpc>
                        <a:spcBef>
                          <a:spcPts val="0"/>
                        </a:spcBef>
                        <a:spcAft>
                          <a:spcPts val="0"/>
                        </a:spcAft>
                        <a:buNone/>
                      </a:pPr>
                      <a:r>
                        <a:rPr lang="en-US" sz="1200" dirty="0">
                          <a:solidFill>
                            <a:schemeClr val="dk1"/>
                          </a:solidFill>
                          <a:latin typeface="Lato"/>
                          <a:ea typeface="Lato"/>
                          <a:cs typeface="Lato"/>
                          <a:sym typeface="Lato"/>
                        </a:rPr>
                        <a:t>p_04</a:t>
                      </a:r>
                    </a:p>
                  </a:txBody>
                  <a:tcPr marL="45700" marR="45700" marT="68575" marB="685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8/22/1981</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307-71-7342</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BANE</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tc>
                  <a:txBody>
                    <a:bodyPr/>
                    <a:lstStyle/>
                    <a:p>
                      <a:pPr marL="0" lvl="0" indent="0" algn="ctr" rtl="0">
                        <a:lnSpc>
                          <a:spcPct val="115000"/>
                        </a:lnSpc>
                        <a:spcBef>
                          <a:spcPts val="0"/>
                        </a:spcBef>
                        <a:spcAft>
                          <a:spcPts val="0"/>
                        </a:spcAft>
                        <a:buNone/>
                      </a:pPr>
                      <a:r>
                        <a:rPr lang="en" sz="1200" dirty="0">
                          <a:solidFill>
                            <a:schemeClr val="dk1"/>
                          </a:solidFill>
                          <a:latin typeface="Lato"/>
                          <a:ea typeface="Lato"/>
                          <a:cs typeface="Lato"/>
                          <a:sym typeface="Lato"/>
                        </a:rPr>
                        <a:t>STEPHENS</a:t>
                      </a:r>
                      <a:endParaRPr sz="1200" dirty="0">
                        <a:solidFill>
                          <a:schemeClr val="dk1"/>
                        </a:solidFill>
                        <a:latin typeface="Lato"/>
                        <a:ea typeface="Lato"/>
                        <a:cs typeface="Lato"/>
                        <a:sym typeface="Lato"/>
                      </a:endParaRPr>
                    </a:p>
                  </a:txBody>
                  <a:tcPr marL="27425" marR="27425" marT="18275" marB="1827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C000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70973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D6F997AC-475E-63C8-790C-1DA817CF3F7D}"/>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4C29DAC2-0690-E4A6-986F-C48DB55B0A82}"/>
              </a:ext>
            </a:extLst>
          </p:cNvPr>
          <p:cNvSpPr txBox="1">
            <a:spLocks noGrp="1"/>
          </p:cNvSpPr>
          <p:nvPr>
            <p:ph type="title"/>
          </p:nvPr>
        </p:nvSpPr>
        <p:spPr>
          <a:xfrm>
            <a:off x="720000" y="445025"/>
            <a:ext cx="4160700" cy="9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Personally Identifiable Information (PII)</a:t>
            </a:r>
            <a:endParaRPr dirty="0"/>
          </a:p>
        </p:txBody>
      </p:sp>
      <p:sp>
        <p:nvSpPr>
          <p:cNvPr id="228" name="Google Shape;228;p31">
            <a:extLst>
              <a:ext uri="{FF2B5EF4-FFF2-40B4-BE49-F238E27FC236}">
                <a16:creationId xmlns:a16="http://schemas.microsoft.com/office/drawing/2014/main" id="{D360EE83-5398-7690-4444-44D6D9DEE4AE}"/>
              </a:ext>
            </a:extLst>
          </p:cNvPr>
          <p:cNvSpPr txBox="1">
            <a:spLocks noGrp="1"/>
          </p:cNvSpPr>
          <p:nvPr>
            <p:ph type="subTitle" idx="1"/>
          </p:nvPr>
        </p:nvSpPr>
        <p:spPr>
          <a:xfrm>
            <a:off x="719999" y="1501975"/>
            <a:ext cx="4706765" cy="33571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PII is any information that can be used to identify an individual. It includes details such as:</a:t>
            </a:r>
          </a:p>
          <a:p>
            <a:pPr marL="0" lvl="0" indent="0" algn="l" rtl="0">
              <a:spcBef>
                <a:spcPts val="0"/>
              </a:spcBef>
              <a:spcAft>
                <a:spcPts val="0"/>
              </a:spcAft>
              <a:buNone/>
            </a:pPr>
            <a:endParaRPr sz="1600" dirty="0"/>
          </a:p>
          <a:p>
            <a:pPr marL="457200" lvl="0" indent="-317500" algn="l" rtl="0">
              <a:spcBef>
                <a:spcPts val="0"/>
              </a:spcBef>
              <a:spcAft>
                <a:spcPts val="0"/>
              </a:spcAft>
              <a:buClr>
                <a:schemeClr val="accent4"/>
              </a:buClr>
              <a:buSzPts val="1400"/>
              <a:buFont typeface="Lato"/>
              <a:buChar char="●"/>
            </a:pPr>
            <a:r>
              <a:rPr lang="en-US" sz="1600" dirty="0"/>
              <a:t>Name, Social Security Number, or driver’s license</a:t>
            </a:r>
          </a:p>
          <a:p>
            <a:pPr marL="457200" lvl="0" indent="-317500" algn="l" rtl="0">
              <a:spcBef>
                <a:spcPts val="0"/>
              </a:spcBef>
              <a:spcAft>
                <a:spcPts val="0"/>
              </a:spcAft>
              <a:buClr>
                <a:schemeClr val="accent4"/>
              </a:buClr>
              <a:buSzPts val="1400"/>
              <a:buFont typeface="Lato"/>
              <a:buChar char="●"/>
            </a:pPr>
            <a:r>
              <a:rPr lang="en-US" sz="1600" dirty="0"/>
              <a:t>Date of birth, address, phone number, or email</a:t>
            </a:r>
          </a:p>
          <a:p>
            <a:pPr marL="457200" lvl="0" indent="-317500" algn="l" rtl="0">
              <a:spcBef>
                <a:spcPts val="0"/>
              </a:spcBef>
              <a:spcAft>
                <a:spcPts val="0"/>
              </a:spcAft>
              <a:buClr>
                <a:schemeClr val="accent4"/>
              </a:buClr>
              <a:buSzPts val="1400"/>
              <a:buFont typeface="Lato"/>
              <a:buChar char="●"/>
            </a:pPr>
            <a:r>
              <a:rPr lang="en-US" sz="1600" dirty="0"/>
              <a:t>Medical, financial, or employment records</a:t>
            </a:r>
          </a:p>
          <a:p>
            <a:pPr marL="457200" lvl="0" indent="-317500" algn="l" rtl="0">
              <a:spcBef>
                <a:spcPts val="0"/>
              </a:spcBef>
              <a:spcAft>
                <a:spcPts val="0"/>
              </a:spcAft>
              <a:buClr>
                <a:schemeClr val="accent4"/>
              </a:buClr>
              <a:buSzPts val="1400"/>
              <a:buFont typeface="Lato"/>
              <a:buChar char="●"/>
            </a:pPr>
            <a:endParaRPr sz="1600" dirty="0"/>
          </a:p>
          <a:p>
            <a:pPr marL="0" lvl="0" indent="0" algn="l" rtl="0">
              <a:spcBef>
                <a:spcPts val="0"/>
              </a:spcBef>
              <a:spcAft>
                <a:spcPts val="0"/>
              </a:spcAft>
              <a:buNone/>
            </a:pPr>
            <a:r>
              <a:rPr lang="en-US" sz="1600" dirty="0"/>
              <a:t>In short, protecting PII is essential to safeguarding privacy and maintaining trust in our systems.</a:t>
            </a:r>
            <a:endParaRPr sz="1600" dirty="0"/>
          </a:p>
        </p:txBody>
      </p:sp>
      <p:pic>
        <p:nvPicPr>
          <p:cNvPr id="229" name="Google Shape;229;p31">
            <a:extLst>
              <a:ext uri="{FF2B5EF4-FFF2-40B4-BE49-F238E27FC236}">
                <a16:creationId xmlns:a16="http://schemas.microsoft.com/office/drawing/2014/main" id="{A1C373F5-9C1B-0042-C7F5-0FE793AB758B}"/>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693660" y="794578"/>
            <a:ext cx="2916015" cy="4064501"/>
          </a:xfrm>
          <a:prstGeom prst="rect">
            <a:avLst/>
          </a:prstGeom>
        </p:spPr>
      </p:pic>
    </p:spTree>
    <p:extLst>
      <p:ext uri="{BB962C8B-B14F-4D97-AF65-F5344CB8AC3E}">
        <p14:creationId xmlns:p14="http://schemas.microsoft.com/office/powerpoint/2010/main" val="589461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B9F53AEF-D135-4F38-B7DD-766160F66261}"/>
            </a:ext>
          </a:extLst>
        </p:cNvPr>
        <p:cNvGrpSpPr/>
        <p:nvPr/>
      </p:nvGrpSpPr>
      <p:grpSpPr>
        <a:xfrm>
          <a:off x="0" y="0"/>
          <a:ext cx="0" cy="0"/>
          <a:chOff x="0" y="0"/>
          <a:chExt cx="0" cy="0"/>
        </a:xfrm>
      </p:grpSpPr>
      <p:sp>
        <p:nvSpPr>
          <p:cNvPr id="625" name="Google Shape;625;p40">
            <a:extLst>
              <a:ext uri="{FF2B5EF4-FFF2-40B4-BE49-F238E27FC236}">
                <a16:creationId xmlns:a16="http://schemas.microsoft.com/office/drawing/2014/main" id="{A880FCDC-C565-8AF8-C956-8A4C61BEDCAB}"/>
              </a:ext>
            </a:extLst>
          </p:cNvPr>
          <p:cNvSpPr txBox="1">
            <a:spLocks noGrp="1"/>
          </p:cNvSpPr>
          <p:nvPr>
            <p:ph type="subTitle" idx="4"/>
          </p:nvPr>
        </p:nvSpPr>
        <p:spPr>
          <a:xfrm>
            <a:off x="4878758" y="1485316"/>
            <a:ext cx="3808043" cy="46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0" dirty="0">
                <a:latin typeface="Inter SemiBold"/>
                <a:ea typeface="Inter SemiBold"/>
                <a:cs typeface="Inter SemiBold"/>
                <a:sym typeface="Inter SemiBold"/>
              </a:rPr>
              <a:t>Indirect or Inferred Identifiers</a:t>
            </a:r>
            <a:endParaRPr sz="2000" b="0" dirty="0">
              <a:latin typeface="Inter SemiBold"/>
              <a:ea typeface="Inter SemiBold"/>
              <a:cs typeface="Inter SemiBold"/>
              <a:sym typeface="Inter SemiBold"/>
            </a:endParaRPr>
          </a:p>
        </p:txBody>
      </p:sp>
      <p:sp>
        <p:nvSpPr>
          <p:cNvPr id="626" name="Google Shape;626;p40">
            <a:extLst>
              <a:ext uri="{FF2B5EF4-FFF2-40B4-BE49-F238E27FC236}">
                <a16:creationId xmlns:a16="http://schemas.microsoft.com/office/drawing/2014/main" id="{64EC7378-9B07-4D85-F727-715DAF53D78D}"/>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 Types of PII</a:t>
            </a:r>
            <a:endParaRPr dirty="0"/>
          </a:p>
        </p:txBody>
      </p:sp>
      <p:sp>
        <p:nvSpPr>
          <p:cNvPr id="627" name="Google Shape;627;p40">
            <a:extLst>
              <a:ext uri="{FF2B5EF4-FFF2-40B4-BE49-F238E27FC236}">
                <a16:creationId xmlns:a16="http://schemas.microsoft.com/office/drawing/2014/main" id="{28DA3955-F267-A554-A8A8-148A7FC83285}"/>
              </a:ext>
            </a:extLst>
          </p:cNvPr>
          <p:cNvSpPr txBox="1">
            <a:spLocks noGrp="1"/>
          </p:cNvSpPr>
          <p:nvPr>
            <p:ph type="subTitle" idx="1"/>
          </p:nvPr>
        </p:nvSpPr>
        <p:spPr>
          <a:xfrm>
            <a:off x="4878758" y="1954291"/>
            <a:ext cx="3356400" cy="274418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t>Don’t identify alone, but can when combined</a:t>
            </a:r>
          </a:p>
          <a:p>
            <a:pPr marL="285750" lvl="0" indent="-285750" algn="l" rtl="0">
              <a:spcBef>
                <a:spcPts val="0"/>
              </a:spcBef>
              <a:spcAft>
                <a:spcPts val="0"/>
              </a:spcAft>
              <a:buFont typeface="Arial" panose="020B0604020202020204" pitchFamily="34" charset="0"/>
              <a:buChar char="•"/>
            </a:pPr>
            <a:r>
              <a:rPr lang="en-US" sz="1800" dirty="0"/>
              <a:t>Examples: date of birth, ZIP code, gender, race</a:t>
            </a:r>
          </a:p>
          <a:p>
            <a:pPr marL="285750" lvl="0" indent="-285750" algn="l" rtl="0">
              <a:spcBef>
                <a:spcPts val="0"/>
              </a:spcBef>
              <a:spcAft>
                <a:spcPts val="0"/>
              </a:spcAft>
              <a:buFont typeface="Arial" panose="020B0604020202020204" pitchFamily="34" charset="0"/>
              <a:buChar char="•"/>
            </a:pPr>
            <a:r>
              <a:rPr lang="en-US" sz="1800" dirty="0"/>
              <a:t>A few together can reveal identity</a:t>
            </a:r>
            <a:endParaRPr sz="1800" dirty="0"/>
          </a:p>
        </p:txBody>
      </p:sp>
      <p:sp>
        <p:nvSpPr>
          <p:cNvPr id="628" name="Google Shape;628;p40">
            <a:extLst>
              <a:ext uri="{FF2B5EF4-FFF2-40B4-BE49-F238E27FC236}">
                <a16:creationId xmlns:a16="http://schemas.microsoft.com/office/drawing/2014/main" id="{BC5997CF-6065-370F-85B4-ADE91033CCB6}"/>
              </a:ext>
            </a:extLst>
          </p:cNvPr>
          <p:cNvSpPr txBox="1">
            <a:spLocks noGrp="1"/>
          </p:cNvSpPr>
          <p:nvPr>
            <p:ph type="subTitle" idx="2"/>
          </p:nvPr>
        </p:nvSpPr>
        <p:spPr>
          <a:xfrm>
            <a:off x="878159" y="1954291"/>
            <a:ext cx="3356400" cy="274418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t>Immediately identify a person on their own</a:t>
            </a:r>
          </a:p>
          <a:p>
            <a:pPr marL="285750" lvl="0" indent="-285750" algn="l" rtl="0">
              <a:spcBef>
                <a:spcPts val="0"/>
              </a:spcBef>
              <a:spcAft>
                <a:spcPts val="0"/>
              </a:spcAft>
              <a:buFont typeface="Arial" panose="020B0604020202020204" pitchFamily="34" charset="0"/>
              <a:buChar char="•"/>
            </a:pPr>
            <a:r>
              <a:rPr lang="en-US" sz="1800" dirty="0"/>
              <a:t>Examples: full name, SSN, driver’s license, phone number</a:t>
            </a:r>
          </a:p>
          <a:p>
            <a:pPr marL="285750" lvl="0" indent="-285750" algn="l" rtl="0">
              <a:spcBef>
                <a:spcPts val="0"/>
              </a:spcBef>
              <a:spcAft>
                <a:spcPts val="0"/>
              </a:spcAft>
              <a:buFont typeface="Arial" panose="020B0604020202020204" pitchFamily="34" charset="0"/>
              <a:buChar char="•"/>
            </a:pPr>
            <a:r>
              <a:rPr lang="en-US" sz="1800" dirty="0"/>
              <a:t>Must always be protected</a:t>
            </a:r>
            <a:endParaRPr sz="1800" dirty="0"/>
          </a:p>
        </p:txBody>
      </p:sp>
      <p:sp>
        <p:nvSpPr>
          <p:cNvPr id="629" name="Google Shape;629;p40">
            <a:extLst>
              <a:ext uri="{FF2B5EF4-FFF2-40B4-BE49-F238E27FC236}">
                <a16:creationId xmlns:a16="http://schemas.microsoft.com/office/drawing/2014/main" id="{59F26A59-22C7-07ED-90E0-CF4BA49588E3}"/>
              </a:ext>
            </a:extLst>
          </p:cNvPr>
          <p:cNvSpPr txBox="1">
            <a:spLocks noGrp="1"/>
          </p:cNvSpPr>
          <p:nvPr>
            <p:ph type="subTitle" idx="3"/>
          </p:nvPr>
        </p:nvSpPr>
        <p:spPr>
          <a:xfrm>
            <a:off x="878159" y="1485316"/>
            <a:ext cx="3356400" cy="46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0" dirty="0">
                <a:latin typeface="Inter SemiBold"/>
                <a:ea typeface="Inter SemiBold"/>
                <a:cs typeface="Inter SemiBold"/>
                <a:sym typeface="Inter SemiBold"/>
              </a:rPr>
              <a:t>Direct Identifiers</a:t>
            </a:r>
            <a:endParaRPr sz="2000" b="0" dirty="0">
              <a:latin typeface="Inter SemiBold"/>
              <a:ea typeface="Inter SemiBold"/>
              <a:cs typeface="Inter SemiBold"/>
              <a:sym typeface="Inter SemiBold"/>
            </a:endParaRPr>
          </a:p>
        </p:txBody>
      </p:sp>
    </p:spTree>
    <p:extLst>
      <p:ext uri="{BB962C8B-B14F-4D97-AF65-F5344CB8AC3E}">
        <p14:creationId xmlns:p14="http://schemas.microsoft.com/office/powerpoint/2010/main" val="3542426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01A7DA5B-5709-F7B1-C22A-FCF24EA24557}"/>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ABA90A40-D229-8367-6D4F-B4D78BB4233F}"/>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3 Ways to Protect PII</a:t>
            </a:r>
            <a:endParaRPr dirty="0"/>
          </a:p>
        </p:txBody>
      </p:sp>
      <p:sp>
        <p:nvSpPr>
          <p:cNvPr id="670" name="Google Shape;670;p44">
            <a:extLst>
              <a:ext uri="{FF2B5EF4-FFF2-40B4-BE49-F238E27FC236}">
                <a16:creationId xmlns:a16="http://schemas.microsoft.com/office/drawing/2014/main" id="{4793F7AE-FDAB-547E-7A10-26286AC55B4B}"/>
              </a:ext>
            </a:extLst>
          </p:cNvPr>
          <p:cNvSpPr txBox="1">
            <a:spLocks noGrp="1"/>
          </p:cNvSpPr>
          <p:nvPr>
            <p:ph type="subTitle" idx="1"/>
          </p:nvPr>
        </p:nvSpPr>
        <p:spPr>
          <a:xfrm>
            <a:off x="720097" y="1859236"/>
            <a:ext cx="2379000" cy="2744662"/>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t>Convert identifiers into coded values</a:t>
            </a:r>
          </a:p>
          <a:p>
            <a:pPr marL="285750" lvl="0" indent="-285750" algn="l" rtl="0">
              <a:spcBef>
                <a:spcPts val="0"/>
              </a:spcBef>
              <a:spcAft>
                <a:spcPts val="0"/>
              </a:spcAft>
              <a:buFont typeface="Arial" panose="020B0604020202020204" pitchFamily="34" charset="0"/>
              <a:buChar char="•"/>
            </a:pPr>
            <a:r>
              <a:rPr lang="en-US" sz="1800" dirty="0"/>
              <a:t>Keeps records linkable without exposing details</a:t>
            </a:r>
            <a:endParaRPr sz="1800" dirty="0"/>
          </a:p>
        </p:txBody>
      </p:sp>
      <p:sp>
        <p:nvSpPr>
          <p:cNvPr id="671" name="Google Shape;671;p44">
            <a:extLst>
              <a:ext uri="{FF2B5EF4-FFF2-40B4-BE49-F238E27FC236}">
                <a16:creationId xmlns:a16="http://schemas.microsoft.com/office/drawing/2014/main" id="{55AEBDF7-F620-8183-C73A-3898E3A227E6}"/>
              </a:ext>
            </a:extLst>
          </p:cNvPr>
          <p:cNvSpPr txBox="1">
            <a:spLocks noGrp="1"/>
          </p:cNvSpPr>
          <p:nvPr>
            <p:ph type="subTitle" idx="2"/>
          </p:nvPr>
        </p:nvSpPr>
        <p:spPr>
          <a:xfrm>
            <a:off x="3382548" y="1859236"/>
            <a:ext cx="2379000" cy="2744662"/>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t>Replace sensitive info with safer values</a:t>
            </a:r>
          </a:p>
          <a:p>
            <a:pPr marL="285750" lvl="0" indent="-285750" algn="l" rtl="0">
              <a:spcBef>
                <a:spcPts val="0"/>
              </a:spcBef>
              <a:spcAft>
                <a:spcPts val="0"/>
              </a:spcAft>
              <a:buFont typeface="Arial" panose="020B0604020202020204" pitchFamily="34" charset="0"/>
              <a:buChar char="•"/>
            </a:pPr>
            <a:r>
              <a:rPr lang="en-US" sz="1800" dirty="0"/>
              <a:t>Example: </a:t>
            </a:r>
            <a:r>
              <a:rPr lang="en-US" sz="1800" dirty="0" err="1"/>
              <a:t>DoB</a:t>
            </a:r>
            <a:r>
              <a:rPr lang="en-US" sz="1800" dirty="0"/>
              <a:t> → Age at Entry, Address → ZIP code</a:t>
            </a:r>
            <a:endParaRPr sz="1800" dirty="0"/>
          </a:p>
        </p:txBody>
      </p:sp>
      <p:sp>
        <p:nvSpPr>
          <p:cNvPr id="672" name="Google Shape;672;p44">
            <a:extLst>
              <a:ext uri="{FF2B5EF4-FFF2-40B4-BE49-F238E27FC236}">
                <a16:creationId xmlns:a16="http://schemas.microsoft.com/office/drawing/2014/main" id="{6BF6012C-2C5F-5E2F-D2B4-C450A8C66E03}"/>
              </a:ext>
            </a:extLst>
          </p:cNvPr>
          <p:cNvSpPr txBox="1">
            <a:spLocks noGrp="1"/>
          </p:cNvSpPr>
          <p:nvPr>
            <p:ph type="subTitle" idx="3"/>
          </p:nvPr>
        </p:nvSpPr>
        <p:spPr>
          <a:xfrm>
            <a:off x="6045000" y="1859236"/>
            <a:ext cx="2379000" cy="2744662"/>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t>Strip out identifiers completely when not needed</a:t>
            </a:r>
          </a:p>
          <a:p>
            <a:pPr marL="285750" lvl="0" indent="-285750" algn="l" rtl="0">
              <a:spcBef>
                <a:spcPts val="0"/>
              </a:spcBef>
              <a:spcAft>
                <a:spcPts val="0"/>
              </a:spcAft>
              <a:buFont typeface="Arial" panose="020B0604020202020204" pitchFamily="34" charset="0"/>
              <a:buChar char="•"/>
            </a:pPr>
            <a:r>
              <a:rPr lang="en-US" sz="1800" dirty="0"/>
              <a:t>Names, phone numbers, emails can be deleted</a:t>
            </a:r>
            <a:endParaRPr sz="1800" dirty="0"/>
          </a:p>
        </p:txBody>
      </p:sp>
      <p:sp>
        <p:nvSpPr>
          <p:cNvPr id="673" name="Google Shape;673;p44">
            <a:extLst>
              <a:ext uri="{FF2B5EF4-FFF2-40B4-BE49-F238E27FC236}">
                <a16:creationId xmlns:a16="http://schemas.microsoft.com/office/drawing/2014/main" id="{BAD5B4B4-D76E-C2DE-288F-1DB897D5A16F}"/>
              </a:ext>
            </a:extLst>
          </p:cNvPr>
          <p:cNvSpPr txBox="1">
            <a:spLocks noGrp="1"/>
          </p:cNvSpPr>
          <p:nvPr>
            <p:ph type="subTitle" idx="4"/>
          </p:nvPr>
        </p:nvSpPr>
        <p:spPr>
          <a:xfrm>
            <a:off x="720097" y="1331660"/>
            <a:ext cx="2379000" cy="52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0" dirty="0">
                <a:latin typeface="Inter SemiBold"/>
                <a:ea typeface="Inter SemiBold"/>
                <a:cs typeface="Inter SemiBold"/>
                <a:sym typeface="Inter SemiBold"/>
              </a:rPr>
              <a:t>Hashing</a:t>
            </a:r>
            <a:endParaRPr sz="2000" b="0" dirty="0">
              <a:latin typeface="Inter SemiBold"/>
              <a:ea typeface="Inter SemiBold"/>
              <a:cs typeface="Inter SemiBold"/>
              <a:sym typeface="Inter SemiBold"/>
            </a:endParaRPr>
          </a:p>
        </p:txBody>
      </p:sp>
      <p:sp>
        <p:nvSpPr>
          <p:cNvPr id="674" name="Google Shape;674;p44">
            <a:extLst>
              <a:ext uri="{FF2B5EF4-FFF2-40B4-BE49-F238E27FC236}">
                <a16:creationId xmlns:a16="http://schemas.microsoft.com/office/drawing/2014/main" id="{A40AD9D3-27AD-E448-6FAF-FF608979A245}"/>
              </a:ext>
            </a:extLst>
          </p:cNvPr>
          <p:cNvSpPr txBox="1">
            <a:spLocks noGrp="1"/>
          </p:cNvSpPr>
          <p:nvPr>
            <p:ph type="subTitle" idx="5"/>
          </p:nvPr>
        </p:nvSpPr>
        <p:spPr>
          <a:xfrm>
            <a:off x="3382548" y="1331660"/>
            <a:ext cx="2379000" cy="52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0" dirty="0">
                <a:latin typeface="Inter SemiBold"/>
                <a:ea typeface="Inter SemiBold"/>
                <a:cs typeface="Inter SemiBold"/>
                <a:sym typeface="Inter SemiBold"/>
              </a:rPr>
              <a:t>Conversion</a:t>
            </a:r>
            <a:endParaRPr sz="2000" b="0" dirty="0">
              <a:latin typeface="Inter SemiBold"/>
              <a:ea typeface="Inter SemiBold"/>
              <a:cs typeface="Inter SemiBold"/>
              <a:sym typeface="Inter SemiBold"/>
            </a:endParaRPr>
          </a:p>
        </p:txBody>
      </p:sp>
      <p:sp>
        <p:nvSpPr>
          <p:cNvPr id="675" name="Google Shape;675;p44">
            <a:extLst>
              <a:ext uri="{FF2B5EF4-FFF2-40B4-BE49-F238E27FC236}">
                <a16:creationId xmlns:a16="http://schemas.microsoft.com/office/drawing/2014/main" id="{80FC7FE7-62D5-7BE4-EE4A-7D4B078F7A3E}"/>
              </a:ext>
            </a:extLst>
          </p:cNvPr>
          <p:cNvSpPr txBox="1">
            <a:spLocks noGrp="1"/>
          </p:cNvSpPr>
          <p:nvPr>
            <p:ph type="subTitle" idx="6"/>
          </p:nvPr>
        </p:nvSpPr>
        <p:spPr>
          <a:xfrm>
            <a:off x="6045000" y="1331660"/>
            <a:ext cx="2379000" cy="52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0" dirty="0">
                <a:latin typeface="Inter SemiBold"/>
                <a:ea typeface="Inter SemiBold"/>
                <a:cs typeface="Inter SemiBold"/>
                <a:sym typeface="Inter SemiBold"/>
              </a:rPr>
              <a:t>Removal</a:t>
            </a:r>
            <a:endParaRPr sz="2000" b="0" dirty="0">
              <a:latin typeface="Inter SemiBold"/>
              <a:ea typeface="Inter SemiBold"/>
              <a:cs typeface="Inter SemiBold"/>
              <a:sym typeface="Inter SemiBold"/>
            </a:endParaRPr>
          </a:p>
        </p:txBody>
      </p:sp>
    </p:spTree>
    <p:extLst>
      <p:ext uri="{BB962C8B-B14F-4D97-AF65-F5344CB8AC3E}">
        <p14:creationId xmlns:p14="http://schemas.microsoft.com/office/powerpoint/2010/main" val="2732043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a:extLst>
            <a:ext uri="{FF2B5EF4-FFF2-40B4-BE49-F238E27FC236}">
              <a16:creationId xmlns:a16="http://schemas.microsoft.com/office/drawing/2014/main" id="{51D51F97-09E4-AB26-95CB-3D1E3A11A045}"/>
            </a:ext>
          </a:extLst>
        </p:cNvPr>
        <p:cNvGrpSpPr/>
        <p:nvPr/>
      </p:nvGrpSpPr>
      <p:grpSpPr>
        <a:xfrm>
          <a:off x="0" y="0"/>
          <a:ext cx="0" cy="0"/>
          <a:chOff x="0" y="0"/>
          <a:chExt cx="0" cy="0"/>
        </a:xfrm>
      </p:grpSpPr>
      <p:sp>
        <p:nvSpPr>
          <p:cNvPr id="559" name="Google Shape;559;p38">
            <a:extLst>
              <a:ext uri="{FF2B5EF4-FFF2-40B4-BE49-F238E27FC236}">
                <a16:creationId xmlns:a16="http://schemas.microsoft.com/office/drawing/2014/main" id="{3D5F5F19-908C-8A88-6E22-AE68D993F45A}"/>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Homeless Data Life Cycle</a:t>
            </a:r>
            <a:endParaRPr dirty="0"/>
          </a:p>
        </p:txBody>
      </p:sp>
      <p:sp>
        <p:nvSpPr>
          <p:cNvPr id="560" name="Google Shape;560;p38">
            <a:extLst>
              <a:ext uri="{FF2B5EF4-FFF2-40B4-BE49-F238E27FC236}">
                <a16:creationId xmlns:a16="http://schemas.microsoft.com/office/drawing/2014/main" id="{876AEA97-0CBC-CC84-7E24-5B0B89516571}"/>
              </a:ext>
            </a:extLst>
          </p:cNvPr>
          <p:cNvSpPr/>
          <p:nvPr/>
        </p:nvSpPr>
        <p:spPr>
          <a:xfrm>
            <a:off x="1531125" y="1361700"/>
            <a:ext cx="176400" cy="17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a:extLst>
              <a:ext uri="{FF2B5EF4-FFF2-40B4-BE49-F238E27FC236}">
                <a16:creationId xmlns:a16="http://schemas.microsoft.com/office/drawing/2014/main" id="{DFC8B8A5-A31C-C6CD-958D-895F1190864F}"/>
              </a:ext>
            </a:extLst>
          </p:cNvPr>
          <p:cNvSpPr/>
          <p:nvPr/>
        </p:nvSpPr>
        <p:spPr>
          <a:xfrm>
            <a:off x="3495025" y="1361700"/>
            <a:ext cx="176400" cy="17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a:extLst>
              <a:ext uri="{FF2B5EF4-FFF2-40B4-BE49-F238E27FC236}">
                <a16:creationId xmlns:a16="http://schemas.microsoft.com/office/drawing/2014/main" id="{609E31F6-FB8A-A04F-528A-FC17CF787E00}"/>
              </a:ext>
            </a:extLst>
          </p:cNvPr>
          <p:cNvSpPr/>
          <p:nvPr/>
        </p:nvSpPr>
        <p:spPr>
          <a:xfrm>
            <a:off x="5458925" y="1361700"/>
            <a:ext cx="176400" cy="17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a:extLst>
              <a:ext uri="{FF2B5EF4-FFF2-40B4-BE49-F238E27FC236}">
                <a16:creationId xmlns:a16="http://schemas.microsoft.com/office/drawing/2014/main" id="{A69064EC-8D96-5D2F-3EA9-2B6447C34FAD}"/>
              </a:ext>
            </a:extLst>
          </p:cNvPr>
          <p:cNvSpPr/>
          <p:nvPr/>
        </p:nvSpPr>
        <p:spPr>
          <a:xfrm>
            <a:off x="7422825" y="1361700"/>
            <a:ext cx="176400" cy="17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a:extLst>
              <a:ext uri="{FF2B5EF4-FFF2-40B4-BE49-F238E27FC236}">
                <a16:creationId xmlns:a16="http://schemas.microsoft.com/office/drawing/2014/main" id="{D45B42F2-CAE0-51DC-CC7B-43B7FCF93D9D}"/>
              </a:ext>
            </a:extLst>
          </p:cNvPr>
          <p:cNvSpPr txBox="1"/>
          <p:nvPr/>
        </p:nvSpPr>
        <p:spPr>
          <a:xfrm flipH="1">
            <a:off x="713125" y="184290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Review reporting requirements</a:t>
            </a:r>
            <a:endParaRPr sz="1600" dirty="0">
              <a:solidFill>
                <a:schemeClr val="dk1"/>
              </a:solidFill>
              <a:latin typeface="Inter SemiBold"/>
              <a:ea typeface="Inter SemiBold"/>
              <a:cs typeface="Inter SemiBold"/>
              <a:sym typeface="Inter SemiBold"/>
            </a:endParaRPr>
          </a:p>
        </p:txBody>
      </p:sp>
      <p:sp>
        <p:nvSpPr>
          <p:cNvPr id="565" name="Google Shape;565;p38">
            <a:extLst>
              <a:ext uri="{FF2B5EF4-FFF2-40B4-BE49-F238E27FC236}">
                <a16:creationId xmlns:a16="http://schemas.microsoft.com/office/drawing/2014/main" id="{FA26909F-AECB-C0BF-71F2-0F1764E718C5}"/>
              </a:ext>
            </a:extLst>
          </p:cNvPr>
          <p:cNvSpPr txBox="1"/>
          <p:nvPr/>
        </p:nvSpPr>
        <p:spPr>
          <a:xfrm flipH="1">
            <a:off x="2677025" y="184290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Define key elements (fields)</a:t>
            </a:r>
            <a:endParaRPr sz="1600" dirty="0">
              <a:solidFill>
                <a:schemeClr val="dk1"/>
              </a:solidFill>
              <a:latin typeface="Inter SemiBold"/>
              <a:ea typeface="Inter SemiBold"/>
              <a:cs typeface="Inter SemiBold"/>
              <a:sym typeface="Inter SemiBold"/>
            </a:endParaRPr>
          </a:p>
        </p:txBody>
      </p:sp>
      <p:sp>
        <p:nvSpPr>
          <p:cNvPr id="566" name="Google Shape;566;p38">
            <a:extLst>
              <a:ext uri="{FF2B5EF4-FFF2-40B4-BE49-F238E27FC236}">
                <a16:creationId xmlns:a16="http://schemas.microsoft.com/office/drawing/2014/main" id="{3D913AD8-F365-2439-DD14-DC6A42A354B9}"/>
              </a:ext>
            </a:extLst>
          </p:cNvPr>
          <p:cNvSpPr txBox="1"/>
          <p:nvPr/>
        </p:nvSpPr>
        <p:spPr>
          <a:xfrm flipH="1">
            <a:off x="4640925" y="184290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600" dirty="0">
                <a:solidFill>
                  <a:schemeClr val="dk1"/>
                </a:solidFill>
                <a:latin typeface="Inter SemiBold"/>
                <a:ea typeface="Inter SemiBold"/>
                <a:cs typeface="Inter SemiBold"/>
                <a:sym typeface="Inter SemiBold"/>
              </a:rPr>
              <a:t>Collect &amp; protect information</a:t>
            </a:r>
            <a:endParaRPr sz="1600" dirty="0">
              <a:solidFill>
                <a:schemeClr val="dk1"/>
              </a:solidFill>
              <a:latin typeface="Inter SemiBold"/>
              <a:ea typeface="Inter SemiBold"/>
              <a:cs typeface="Inter SemiBold"/>
              <a:sym typeface="Inter SemiBold"/>
            </a:endParaRPr>
          </a:p>
        </p:txBody>
      </p:sp>
      <p:sp>
        <p:nvSpPr>
          <p:cNvPr id="567" name="Google Shape;567;p38">
            <a:extLst>
              <a:ext uri="{FF2B5EF4-FFF2-40B4-BE49-F238E27FC236}">
                <a16:creationId xmlns:a16="http://schemas.microsoft.com/office/drawing/2014/main" id="{B7045739-9BAD-DB98-E10E-58AEA89CDF68}"/>
              </a:ext>
            </a:extLst>
          </p:cNvPr>
          <p:cNvSpPr txBox="1"/>
          <p:nvPr/>
        </p:nvSpPr>
        <p:spPr>
          <a:xfrm flipH="1">
            <a:off x="6604825" y="184290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Clean &amp; validate data records</a:t>
            </a:r>
            <a:endParaRPr sz="1600" dirty="0">
              <a:solidFill>
                <a:schemeClr val="dk1"/>
              </a:solidFill>
              <a:latin typeface="Inter SemiBold"/>
              <a:ea typeface="Inter SemiBold"/>
              <a:cs typeface="Inter SemiBold"/>
              <a:sym typeface="Inter SemiBold"/>
            </a:endParaRPr>
          </a:p>
        </p:txBody>
      </p:sp>
      <p:cxnSp>
        <p:nvCxnSpPr>
          <p:cNvPr id="568" name="Google Shape;568;p38">
            <a:extLst>
              <a:ext uri="{FF2B5EF4-FFF2-40B4-BE49-F238E27FC236}">
                <a16:creationId xmlns:a16="http://schemas.microsoft.com/office/drawing/2014/main" id="{64861BE6-9B47-FF6E-B434-C50AB6E61667}"/>
              </a:ext>
            </a:extLst>
          </p:cNvPr>
          <p:cNvCxnSpPr>
            <a:stCxn id="560" idx="3"/>
            <a:endCxn id="561" idx="1"/>
          </p:cNvCxnSpPr>
          <p:nvPr/>
        </p:nvCxnSpPr>
        <p:spPr>
          <a:xfrm>
            <a:off x="1707525" y="1449900"/>
            <a:ext cx="1787400" cy="0"/>
          </a:xfrm>
          <a:prstGeom prst="straightConnector1">
            <a:avLst/>
          </a:prstGeom>
          <a:noFill/>
          <a:ln w="28575" cap="flat" cmpd="sng">
            <a:solidFill>
              <a:schemeClr val="accent2"/>
            </a:solidFill>
            <a:prstDash val="solid"/>
            <a:round/>
            <a:headEnd type="none" w="med" len="med"/>
            <a:tailEnd type="none" w="med" len="med"/>
          </a:ln>
        </p:spPr>
      </p:cxnSp>
      <p:cxnSp>
        <p:nvCxnSpPr>
          <p:cNvPr id="569" name="Google Shape;569;p38">
            <a:extLst>
              <a:ext uri="{FF2B5EF4-FFF2-40B4-BE49-F238E27FC236}">
                <a16:creationId xmlns:a16="http://schemas.microsoft.com/office/drawing/2014/main" id="{B1853936-AA3B-C727-76A9-698AE5B7D945}"/>
              </a:ext>
            </a:extLst>
          </p:cNvPr>
          <p:cNvCxnSpPr>
            <a:stCxn id="561" idx="3"/>
            <a:endCxn id="562" idx="1"/>
          </p:cNvCxnSpPr>
          <p:nvPr/>
        </p:nvCxnSpPr>
        <p:spPr>
          <a:xfrm>
            <a:off x="3671425" y="1449900"/>
            <a:ext cx="1787400" cy="0"/>
          </a:xfrm>
          <a:prstGeom prst="straightConnector1">
            <a:avLst/>
          </a:prstGeom>
          <a:noFill/>
          <a:ln w="28575" cap="flat" cmpd="sng">
            <a:solidFill>
              <a:schemeClr val="accent2"/>
            </a:solidFill>
            <a:prstDash val="solid"/>
            <a:round/>
            <a:headEnd type="none" w="med" len="med"/>
            <a:tailEnd type="none" w="med" len="med"/>
          </a:ln>
        </p:spPr>
      </p:cxnSp>
      <p:cxnSp>
        <p:nvCxnSpPr>
          <p:cNvPr id="570" name="Google Shape;570;p38">
            <a:extLst>
              <a:ext uri="{FF2B5EF4-FFF2-40B4-BE49-F238E27FC236}">
                <a16:creationId xmlns:a16="http://schemas.microsoft.com/office/drawing/2014/main" id="{65807F5F-BB5D-5738-9A8A-CBB693049285}"/>
              </a:ext>
            </a:extLst>
          </p:cNvPr>
          <p:cNvCxnSpPr>
            <a:stCxn id="562" idx="3"/>
            <a:endCxn id="563" idx="1"/>
          </p:cNvCxnSpPr>
          <p:nvPr/>
        </p:nvCxnSpPr>
        <p:spPr>
          <a:xfrm>
            <a:off x="5635325" y="1449900"/>
            <a:ext cx="1787400" cy="0"/>
          </a:xfrm>
          <a:prstGeom prst="straightConnector1">
            <a:avLst/>
          </a:prstGeom>
          <a:noFill/>
          <a:ln w="28575" cap="flat" cmpd="sng">
            <a:solidFill>
              <a:schemeClr val="accent2"/>
            </a:solidFill>
            <a:prstDash val="solid"/>
            <a:round/>
            <a:headEnd type="none" w="med" len="med"/>
            <a:tailEnd type="none" w="med" len="med"/>
          </a:ln>
        </p:spPr>
      </p:cxnSp>
      <p:cxnSp>
        <p:nvCxnSpPr>
          <p:cNvPr id="571" name="Google Shape;571;p38">
            <a:extLst>
              <a:ext uri="{FF2B5EF4-FFF2-40B4-BE49-F238E27FC236}">
                <a16:creationId xmlns:a16="http://schemas.microsoft.com/office/drawing/2014/main" id="{8524DBB0-82C0-179D-B6F2-A86BF3913F69}"/>
              </a:ext>
            </a:extLst>
          </p:cNvPr>
          <p:cNvCxnSpPr>
            <a:stCxn id="560" idx="2"/>
            <a:endCxn id="564" idx="0"/>
          </p:cNvCxnSpPr>
          <p:nvPr/>
        </p:nvCxnSpPr>
        <p:spPr>
          <a:xfrm>
            <a:off x="1619325" y="1538100"/>
            <a:ext cx="0" cy="304800"/>
          </a:xfrm>
          <a:prstGeom prst="straightConnector1">
            <a:avLst/>
          </a:prstGeom>
          <a:noFill/>
          <a:ln w="28575" cap="flat" cmpd="sng">
            <a:solidFill>
              <a:schemeClr val="accent2"/>
            </a:solidFill>
            <a:prstDash val="solid"/>
            <a:round/>
            <a:headEnd type="none" w="med" len="med"/>
            <a:tailEnd type="none" w="med" len="med"/>
          </a:ln>
        </p:spPr>
      </p:cxnSp>
      <p:cxnSp>
        <p:nvCxnSpPr>
          <p:cNvPr id="572" name="Google Shape;572;p38">
            <a:extLst>
              <a:ext uri="{FF2B5EF4-FFF2-40B4-BE49-F238E27FC236}">
                <a16:creationId xmlns:a16="http://schemas.microsoft.com/office/drawing/2014/main" id="{9FF45FB4-F3B1-8A3A-9E7A-22966BFBDE2C}"/>
              </a:ext>
            </a:extLst>
          </p:cNvPr>
          <p:cNvCxnSpPr>
            <a:stCxn id="561" idx="2"/>
            <a:endCxn id="565" idx="0"/>
          </p:cNvCxnSpPr>
          <p:nvPr/>
        </p:nvCxnSpPr>
        <p:spPr>
          <a:xfrm>
            <a:off x="3583225" y="1538100"/>
            <a:ext cx="0" cy="304800"/>
          </a:xfrm>
          <a:prstGeom prst="straightConnector1">
            <a:avLst/>
          </a:prstGeom>
          <a:noFill/>
          <a:ln w="28575" cap="flat" cmpd="sng">
            <a:solidFill>
              <a:schemeClr val="accent2"/>
            </a:solidFill>
            <a:prstDash val="solid"/>
            <a:round/>
            <a:headEnd type="none" w="med" len="med"/>
            <a:tailEnd type="none" w="med" len="med"/>
          </a:ln>
        </p:spPr>
      </p:cxnSp>
      <p:cxnSp>
        <p:nvCxnSpPr>
          <p:cNvPr id="573" name="Google Shape;573;p38">
            <a:extLst>
              <a:ext uri="{FF2B5EF4-FFF2-40B4-BE49-F238E27FC236}">
                <a16:creationId xmlns:a16="http://schemas.microsoft.com/office/drawing/2014/main" id="{67DBB657-9C13-B679-75AE-5F0C77FAA93F}"/>
              </a:ext>
            </a:extLst>
          </p:cNvPr>
          <p:cNvCxnSpPr>
            <a:stCxn id="562" idx="2"/>
            <a:endCxn id="566" idx="0"/>
          </p:cNvCxnSpPr>
          <p:nvPr/>
        </p:nvCxnSpPr>
        <p:spPr>
          <a:xfrm>
            <a:off x="5547125" y="1538100"/>
            <a:ext cx="0" cy="304800"/>
          </a:xfrm>
          <a:prstGeom prst="straightConnector1">
            <a:avLst/>
          </a:prstGeom>
          <a:noFill/>
          <a:ln w="28575" cap="flat" cmpd="sng">
            <a:solidFill>
              <a:schemeClr val="accent2"/>
            </a:solidFill>
            <a:prstDash val="solid"/>
            <a:round/>
            <a:headEnd type="none" w="med" len="med"/>
            <a:tailEnd type="none" w="med" len="med"/>
          </a:ln>
        </p:spPr>
      </p:cxnSp>
      <p:cxnSp>
        <p:nvCxnSpPr>
          <p:cNvPr id="574" name="Google Shape;574;p38">
            <a:extLst>
              <a:ext uri="{FF2B5EF4-FFF2-40B4-BE49-F238E27FC236}">
                <a16:creationId xmlns:a16="http://schemas.microsoft.com/office/drawing/2014/main" id="{46B1A9A5-1292-5981-6AD4-DA5FA2554504}"/>
              </a:ext>
            </a:extLst>
          </p:cNvPr>
          <p:cNvCxnSpPr>
            <a:stCxn id="563" idx="2"/>
            <a:endCxn id="567" idx="0"/>
          </p:cNvCxnSpPr>
          <p:nvPr/>
        </p:nvCxnSpPr>
        <p:spPr>
          <a:xfrm>
            <a:off x="7511025" y="1538100"/>
            <a:ext cx="0" cy="304800"/>
          </a:xfrm>
          <a:prstGeom prst="straightConnector1">
            <a:avLst/>
          </a:prstGeom>
          <a:noFill/>
          <a:ln w="28575" cap="flat" cmpd="sng">
            <a:solidFill>
              <a:schemeClr val="accent2"/>
            </a:solidFill>
            <a:prstDash val="solid"/>
            <a:round/>
            <a:headEnd type="none" w="med" len="med"/>
            <a:tailEnd type="none" w="med" len="med"/>
          </a:ln>
        </p:spPr>
      </p:cxnSp>
      <p:sp>
        <p:nvSpPr>
          <p:cNvPr id="575" name="Google Shape;575;p38">
            <a:extLst>
              <a:ext uri="{FF2B5EF4-FFF2-40B4-BE49-F238E27FC236}">
                <a16:creationId xmlns:a16="http://schemas.microsoft.com/office/drawing/2014/main" id="{218413A3-D8B2-4B37-AAE8-B8535677C11D}"/>
              </a:ext>
            </a:extLst>
          </p:cNvPr>
          <p:cNvSpPr/>
          <p:nvPr/>
        </p:nvSpPr>
        <p:spPr>
          <a:xfrm>
            <a:off x="1531125" y="3196150"/>
            <a:ext cx="176400" cy="17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a:extLst>
              <a:ext uri="{FF2B5EF4-FFF2-40B4-BE49-F238E27FC236}">
                <a16:creationId xmlns:a16="http://schemas.microsoft.com/office/drawing/2014/main" id="{E1D85C32-201E-7173-CEF2-EF72C8DC51BE}"/>
              </a:ext>
            </a:extLst>
          </p:cNvPr>
          <p:cNvSpPr/>
          <p:nvPr/>
        </p:nvSpPr>
        <p:spPr>
          <a:xfrm>
            <a:off x="3495025" y="3196150"/>
            <a:ext cx="176400" cy="1764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a:extLst>
              <a:ext uri="{FF2B5EF4-FFF2-40B4-BE49-F238E27FC236}">
                <a16:creationId xmlns:a16="http://schemas.microsoft.com/office/drawing/2014/main" id="{8FA72867-63C6-AFCE-2F76-AB0837A0986A}"/>
              </a:ext>
            </a:extLst>
          </p:cNvPr>
          <p:cNvSpPr/>
          <p:nvPr/>
        </p:nvSpPr>
        <p:spPr>
          <a:xfrm>
            <a:off x="5458925" y="3196150"/>
            <a:ext cx="176400" cy="1764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a:extLst>
              <a:ext uri="{FF2B5EF4-FFF2-40B4-BE49-F238E27FC236}">
                <a16:creationId xmlns:a16="http://schemas.microsoft.com/office/drawing/2014/main" id="{F360FA4A-2916-3F39-8FC8-ACA1CF9D1CF6}"/>
              </a:ext>
            </a:extLst>
          </p:cNvPr>
          <p:cNvSpPr/>
          <p:nvPr/>
        </p:nvSpPr>
        <p:spPr>
          <a:xfrm>
            <a:off x="7422825" y="3196150"/>
            <a:ext cx="176400" cy="17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a:extLst>
              <a:ext uri="{FF2B5EF4-FFF2-40B4-BE49-F238E27FC236}">
                <a16:creationId xmlns:a16="http://schemas.microsoft.com/office/drawing/2014/main" id="{82DE16C5-9089-B85C-D67F-D41A2A7E9AFD}"/>
              </a:ext>
            </a:extLst>
          </p:cNvPr>
          <p:cNvSpPr txBox="1"/>
          <p:nvPr/>
        </p:nvSpPr>
        <p:spPr>
          <a:xfrm flipH="1">
            <a:off x="713125" y="367735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Report standardized results</a:t>
            </a:r>
            <a:endParaRPr sz="1600" dirty="0">
              <a:solidFill>
                <a:schemeClr val="dk1"/>
              </a:solidFill>
              <a:latin typeface="Inter SemiBold"/>
              <a:ea typeface="Inter SemiBold"/>
              <a:cs typeface="Inter SemiBold"/>
              <a:sym typeface="Inter SemiBold"/>
            </a:endParaRPr>
          </a:p>
        </p:txBody>
      </p:sp>
      <p:sp>
        <p:nvSpPr>
          <p:cNvPr id="580" name="Google Shape;580;p38">
            <a:extLst>
              <a:ext uri="{FF2B5EF4-FFF2-40B4-BE49-F238E27FC236}">
                <a16:creationId xmlns:a16="http://schemas.microsoft.com/office/drawing/2014/main" id="{51646E8D-10D8-64EC-EB28-9EF517550C10}"/>
              </a:ext>
            </a:extLst>
          </p:cNvPr>
          <p:cNvSpPr txBox="1"/>
          <p:nvPr/>
        </p:nvSpPr>
        <p:spPr>
          <a:xfrm flipH="1">
            <a:off x="2677025" y="367735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Analyze &amp; visualize outcomes (optional)</a:t>
            </a:r>
            <a:endParaRPr sz="1600" dirty="0">
              <a:solidFill>
                <a:schemeClr val="dk1"/>
              </a:solidFill>
              <a:latin typeface="Inter SemiBold"/>
              <a:ea typeface="Inter SemiBold"/>
              <a:cs typeface="Inter SemiBold"/>
              <a:sym typeface="Inter SemiBold"/>
            </a:endParaRPr>
          </a:p>
        </p:txBody>
      </p:sp>
      <p:sp>
        <p:nvSpPr>
          <p:cNvPr id="581" name="Google Shape;581;p38">
            <a:extLst>
              <a:ext uri="{FF2B5EF4-FFF2-40B4-BE49-F238E27FC236}">
                <a16:creationId xmlns:a16="http://schemas.microsoft.com/office/drawing/2014/main" id="{94BC7BF9-CFD2-D152-FA95-B3B529B2EFE0}"/>
              </a:ext>
            </a:extLst>
          </p:cNvPr>
          <p:cNvSpPr txBox="1"/>
          <p:nvPr/>
        </p:nvSpPr>
        <p:spPr>
          <a:xfrm flipH="1">
            <a:off x="4640925" y="367735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Implement system improvements (optional)</a:t>
            </a:r>
            <a:endParaRPr sz="1600" dirty="0">
              <a:solidFill>
                <a:schemeClr val="dk1"/>
              </a:solidFill>
              <a:latin typeface="Inter SemiBold"/>
              <a:ea typeface="Inter SemiBold"/>
              <a:cs typeface="Inter SemiBold"/>
              <a:sym typeface="Inter SemiBold"/>
            </a:endParaRPr>
          </a:p>
        </p:txBody>
      </p:sp>
      <p:sp>
        <p:nvSpPr>
          <p:cNvPr id="582" name="Google Shape;582;p38">
            <a:extLst>
              <a:ext uri="{FF2B5EF4-FFF2-40B4-BE49-F238E27FC236}">
                <a16:creationId xmlns:a16="http://schemas.microsoft.com/office/drawing/2014/main" id="{8851DFF3-5725-3603-933F-349A71679ADC}"/>
              </a:ext>
            </a:extLst>
          </p:cNvPr>
          <p:cNvSpPr txBox="1"/>
          <p:nvPr/>
        </p:nvSpPr>
        <p:spPr>
          <a:xfrm flipH="1">
            <a:off x="6604825" y="3677350"/>
            <a:ext cx="18123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Inter SemiBold"/>
                <a:ea typeface="Inter SemiBold"/>
                <a:cs typeface="Inter SemiBold"/>
                <a:sym typeface="Inter SemiBold"/>
              </a:rPr>
              <a:t>Restart continuous cycle</a:t>
            </a:r>
            <a:endParaRPr sz="1600" dirty="0">
              <a:solidFill>
                <a:schemeClr val="dk1"/>
              </a:solidFill>
              <a:latin typeface="Inter SemiBold"/>
              <a:ea typeface="Inter SemiBold"/>
              <a:cs typeface="Inter SemiBold"/>
              <a:sym typeface="Inter SemiBold"/>
            </a:endParaRPr>
          </a:p>
        </p:txBody>
      </p:sp>
      <p:cxnSp>
        <p:nvCxnSpPr>
          <p:cNvPr id="583" name="Google Shape;583;p38">
            <a:extLst>
              <a:ext uri="{FF2B5EF4-FFF2-40B4-BE49-F238E27FC236}">
                <a16:creationId xmlns:a16="http://schemas.microsoft.com/office/drawing/2014/main" id="{EEB87197-6A4D-456C-FAB2-14B4F760D38D}"/>
              </a:ext>
            </a:extLst>
          </p:cNvPr>
          <p:cNvCxnSpPr>
            <a:stCxn id="575" idx="3"/>
            <a:endCxn id="576" idx="1"/>
          </p:cNvCxnSpPr>
          <p:nvPr/>
        </p:nvCxnSpPr>
        <p:spPr>
          <a:xfrm>
            <a:off x="1707525" y="3284350"/>
            <a:ext cx="1787400" cy="0"/>
          </a:xfrm>
          <a:prstGeom prst="straightConnector1">
            <a:avLst/>
          </a:prstGeom>
          <a:noFill/>
          <a:ln w="28575" cap="flat" cmpd="sng">
            <a:solidFill>
              <a:schemeClr val="accent2"/>
            </a:solidFill>
            <a:prstDash val="solid"/>
            <a:round/>
            <a:headEnd type="none" w="med" len="med"/>
            <a:tailEnd type="none" w="med" len="med"/>
          </a:ln>
        </p:spPr>
      </p:cxnSp>
      <p:cxnSp>
        <p:nvCxnSpPr>
          <p:cNvPr id="584" name="Google Shape;584;p38">
            <a:extLst>
              <a:ext uri="{FF2B5EF4-FFF2-40B4-BE49-F238E27FC236}">
                <a16:creationId xmlns:a16="http://schemas.microsoft.com/office/drawing/2014/main" id="{D8ECE8CF-AEEA-F0EA-D29B-7AE96A5DACB6}"/>
              </a:ext>
            </a:extLst>
          </p:cNvPr>
          <p:cNvCxnSpPr>
            <a:stCxn id="576" idx="3"/>
            <a:endCxn id="577" idx="1"/>
          </p:cNvCxnSpPr>
          <p:nvPr/>
        </p:nvCxnSpPr>
        <p:spPr>
          <a:xfrm>
            <a:off x="3671425" y="3284350"/>
            <a:ext cx="1787400" cy="0"/>
          </a:xfrm>
          <a:prstGeom prst="straightConnector1">
            <a:avLst/>
          </a:prstGeom>
          <a:noFill/>
          <a:ln w="28575" cap="flat" cmpd="sng">
            <a:solidFill>
              <a:schemeClr val="accent2"/>
            </a:solidFill>
            <a:prstDash val="solid"/>
            <a:round/>
            <a:headEnd type="none" w="med" len="med"/>
            <a:tailEnd type="none" w="med" len="med"/>
          </a:ln>
        </p:spPr>
      </p:cxnSp>
      <p:cxnSp>
        <p:nvCxnSpPr>
          <p:cNvPr id="585" name="Google Shape;585;p38">
            <a:extLst>
              <a:ext uri="{FF2B5EF4-FFF2-40B4-BE49-F238E27FC236}">
                <a16:creationId xmlns:a16="http://schemas.microsoft.com/office/drawing/2014/main" id="{76C7163F-1C6D-144C-6EC2-8807FAB4278C}"/>
              </a:ext>
            </a:extLst>
          </p:cNvPr>
          <p:cNvCxnSpPr>
            <a:stCxn id="577" idx="3"/>
            <a:endCxn id="578" idx="1"/>
          </p:cNvCxnSpPr>
          <p:nvPr/>
        </p:nvCxnSpPr>
        <p:spPr>
          <a:xfrm>
            <a:off x="5635325" y="3284350"/>
            <a:ext cx="1787400" cy="0"/>
          </a:xfrm>
          <a:prstGeom prst="straightConnector1">
            <a:avLst/>
          </a:prstGeom>
          <a:noFill/>
          <a:ln w="28575" cap="flat" cmpd="sng">
            <a:solidFill>
              <a:schemeClr val="accent2"/>
            </a:solidFill>
            <a:prstDash val="solid"/>
            <a:round/>
            <a:headEnd type="none" w="med" len="med"/>
            <a:tailEnd type="none" w="med" len="med"/>
          </a:ln>
        </p:spPr>
      </p:cxnSp>
      <p:cxnSp>
        <p:nvCxnSpPr>
          <p:cNvPr id="586" name="Google Shape;586;p38">
            <a:extLst>
              <a:ext uri="{FF2B5EF4-FFF2-40B4-BE49-F238E27FC236}">
                <a16:creationId xmlns:a16="http://schemas.microsoft.com/office/drawing/2014/main" id="{C8724761-13DB-A197-14AF-CFDB87515E9E}"/>
              </a:ext>
            </a:extLst>
          </p:cNvPr>
          <p:cNvCxnSpPr>
            <a:stCxn id="575" idx="2"/>
            <a:endCxn id="579" idx="0"/>
          </p:cNvCxnSpPr>
          <p:nvPr/>
        </p:nvCxnSpPr>
        <p:spPr>
          <a:xfrm>
            <a:off x="1619325" y="3372550"/>
            <a:ext cx="0" cy="304800"/>
          </a:xfrm>
          <a:prstGeom prst="straightConnector1">
            <a:avLst/>
          </a:prstGeom>
          <a:noFill/>
          <a:ln w="28575" cap="flat" cmpd="sng">
            <a:solidFill>
              <a:schemeClr val="accent2"/>
            </a:solidFill>
            <a:prstDash val="solid"/>
            <a:round/>
            <a:headEnd type="none" w="med" len="med"/>
            <a:tailEnd type="none" w="med" len="med"/>
          </a:ln>
        </p:spPr>
      </p:cxnSp>
      <p:cxnSp>
        <p:nvCxnSpPr>
          <p:cNvPr id="587" name="Google Shape;587;p38">
            <a:extLst>
              <a:ext uri="{FF2B5EF4-FFF2-40B4-BE49-F238E27FC236}">
                <a16:creationId xmlns:a16="http://schemas.microsoft.com/office/drawing/2014/main" id="{85443955-E79D-6B53-0DEC-4F920836FC59}"/>
              </a:ext>
            </a:extLst>
          </p:cNvPr>
          <p:cNvCxnSpPr>
            <a:stCxn id="576" idx="2"/>
            <a:endCxn id="580" idx="0"/>
          </p:cNvCxnSpPr>
          <p:nvPr/>
        </p:nvCxnSpPr>
        <p:spPr>
          <a:xfrm>
            <a:off x="3583225" y="3372550"/>
            <a:ext cx="0" cy="304800"/>
          </a:xfrm>
          <a:prstGeom prst="straightConnector1">
            <a:avLst/>
          </a:prstGeom>
          <a:noFill/>
          <a:ln w="28575" cap="flat" cmpd="sng">
            <a:solidFill>
              <a:schemeClr val="tx1"/>
            </a:solidFill>
            <a:prstDash val="solid"/>
            <a:round/>
            <a:headEnd type="none" w="med" len="med"/>
            <a:tailEnd type="none" w="med" len="med"/>
          </a:ln>
        </p:spPr>
      </p:cxnSp>
      <p:cxnSp>
        <p:nvCxnSpPr>
          <p:cNvPr id="588" name="Google Shape;588;p38">
            <a:extLst>
              <a:ext uri="{FF2B5EF4-FFF2-40B4-BE49-F238E27FC236}">
                <a16:creationId xmlns:a16="http://schemas.microsoft.com/office/drawing/2014/main" id="{377737E2-F6F6-6ED4-BE20-EC2F0BE885AB}"/>
              </a:ext>
            </a:extLst>
          </p:cNvPr>
          <p:cNvCxnSpPr>
            <a:stCxn id="577" idx="2"/>
            <a:endCxn id="581" idx="0"/>
          </p:cNvCxnSpPr>
          <p:nvPr/>
        </p:nvCxnSpPr>
        <p:spPr>
          <a:xfrm>
            <a:off x="5547125" y="3372550"/>
            <a:ext cx="0" cy="304800"/>
          </a:xfrm>
          <a:prstGeom prst="straightConnector1">
            <a:avLst/>
          </a:prstGeom>
          <a:noFill/>
          <a:ln w="28575" cap="flat" cmpd="sng">
            <a:solidFill>
              <a:schemeClr val="tx1"/>
            </a:solidFill>
            <a:prstDash val="solid"/>
            <a:round/>
            <a:headEnd type="none" w="med" len="med"/>
            <a:tailEnd type="none" w="med" len="med"/>
          </a:ln>
        </p:spPr>
      </p:cxnSp>
      <p:cxnSp>
        <p:nvCxnSpPr>
          <p:cNvPr id="589" name="Google Shape;589;p38">
            <a:extLst>
              <a:ext uri="{FF2B5EF4-FFF2-40B4-BE49-F238E27FC236}">
                <a16:creationId xmlns:a16="http://schemas.microsoft.com/office/drawing/2014/main" id="{29A3D01A-8E4A-93A2-326B-1FECF0EF1ABC}"/>
              </a:ext>
            </a:extLst>
          </p:cNvPr>
          <p:cNvCxnSpPr>
            <a:stCxn id="578" idx="2"/>
            <a:endCxn id="582" idx="0"/>
          </p:cNvCxnSpPr>
          <p:nvPr/>
        </p:nvCxnSpPr>
        <p:spPr>
          <a:xfrm>
            <a:off x="7511025" y="3372550"/>
            <a:ext cx="0" cy="304800"/>
          </a:xfrm>
          <a:prstGeom prst="straightConnector1">
            <a:avLst/>
          </a:prstGeom>
          <a:noFill/>
          <a:ln w="28575" cap="flat" cmpd="sng">
            <a:solidFill>
              <a:schemeClr val="accent2"/>
            </a:solidFill>
            <a:prstDash val="solid"/>
            <a:round/>
            <a:headEnd type="none" w="med" len="med"/>
            <a:tailEnd type="none" w="med" len="med"/>
          </a:ln>
        </p:spPr>
      </p:cxnSp>
      <p:cxnSp>
        <p:nvCxnSpPr>
          <p:cNvPr id="590" name="Google Shape;590;p38">
            <a:extLst>
              <a:ext uri="{FF2B5EF4-FFF2-40B4-BE49-F238E27FC236}">
                <a16:creationId xmlns:a16="http://schemas.microsoft.com/office/drawing/2014/main" id="{5A9B7A8C-A683-F0E4-5095-CA623D7D6DB2}"/>
              </a:ext>
            </a:extLst>
          </p:cNvPr>
          <p:cNvCxnSpPr>
            <a:stCxn id="563" idx="3"/>
            <a:endCxn id="575" idx="1"/>
          </p:cNvCxnSpPr>
          <p:nvPr/>
        </p:nvCxnSpPr>
        <p:spPr>
          <a:xfrm flipH="1">
            <a:off x="1531125" y="1449900"/>
            <a:ext cx="6068100" cy="1834500"/>
          </a:xfrm>
          <a:prstGeom prst="bentConnector5">
            <a:avLst>
              <a:gd name="adj1" fmla="val -13750"/>
              <a:gd name="adj2" fmla="val 78111"/>
              <a:gd name="adj3" fmla="val 113569"/>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046837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B987A880-20A0-33B4-C10B-9F8E6BAD114B}"/>
            </a:ext>
          </a:extLst>
        </p:cNvPr>
        <p:cNvGrpSpPr/>
        <p:nvPr/>
      </p:nvGrpSpPr>
      <p:grpSpPr>
        <a:xfrm>
          <a:off x="0" y="0"/>
          <a:ext cx="0" cy="0"/>
          <a:chOff x="0" y="0"/>
          <a:chExt cx="0" cy="0"/>
        </a:xfrm>
      </p:grpSpPr>
      <p:sp>
        <p:nvSpPr>
          <p:cNvPr id="220" name="Google Shape;220;p30">
            <a:extLst>
              <a:ext uri="{FF2B5EF4-FFF2-40B4-BE49-F238E27FC236}">
                <a16:creationId xmlns:a16="http://schemas.microsoft.com/office/drawing/2014/main" id="{0F9399DC-41A8-CDDB-6F71-E9C9B83117F4}"/>
              </a:ext>
            </a:extLst>
          </p:cNvPr>
          <p:cNvSpPr txBox="1">
            <a:spLocks noGrp="1"/>
          </p:cNvSpPr>
          <p:nvPr>
            <p:ph type="title"/>
          </p:nvPr>
        </p:nvSpPr>
        <p:spPr>
          <a:xfrm>
            <a:off x="924549" y="1407276"/>
            <a:ext cx="8108355" cy="1542250"/>
          </a:xfrm>
          <a:prstGeom prst="rect">
            <a:avLst/>
          </a:prstGeom>
        </p:spPr>
        <p:txBody>
          <a:bodyPr spcFirstLastPara="1" wrap="square" lIns="91425" tIns="91425" rIns="91425" bIns="91425" anchor="t" anchorCtr="0">
            <a:noAutofit/>
          </a:bodyPr>
          <a:lstStyle/>
          <a:p>
            <a:r>
              <a:rPr lang="en-US" dirty="0"/>
              <a:t>Seeing the Story: From Numbers to Meaning</a:t>
            </a:r>
          </a:p>
        </p:txBody>
      </p:sp>
      <p:sp>
        <p:nvSpPr>
          <p:cNvPr id="221" name="Google Shape;221;p30">
            <a:extLst>
              <a:ext uri="{FF2B5EF4-FFF2-40B4-BE49-F238E27FC236}">
                <a16:creationId xmlns:a16="http://schemas.microsoft.com/office/drawing/2014/main" id="{7B845804-8D59-6551-8781-F3AEEA31480A}"/>
              </a:ext>
            </a:extLst>
          </p:cNvPr>
          <p:cNvSpPr txBox="1">
            <a:spLocks noGrp="1"/>
          </p:cNvSpPr>
          <p:nvPr>
            <p:ph type="title" idx="2"/>
          </p:nvPr>
        </p:nvSpPr>
        <p:spPr>
          <a:xfrm>
            <a:off x="924550" y="566700"/>
            <a:ext cx="1652100" cy="8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sp>
        <p:nvSpPr>
          <p:cNvPr id="222" name="Google Shape;222;p30">
            <a:extLst>
              <a:ext uri="{FF2B5EF4-FFF2-40B4-BE49-F238E27FC236}">
                <a16:creationId xmlns:a16="http://schemas.microsoft.com/office/drawing/2014/main" id="{FFB0D2AC-863A-DD1B-BC78-857596B9BE92}"/>
              </a:ext>
            </a:extLst>
          </p:cNvPr>
          <p:cNvSpPr txBox="1">
            <a:spLocks noGrp="1"/>
          </p:cNvSpPr>
          <p:nvPr>
            <p:ph type="subTitle" idx="1"/>
          </p:nvPr>
        </p:nvSpPr>
        <p:spPr>
          <a:xfrm>
            <a:off x="924549" y="3011992"/>
            <a:ext cx="621780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discipline will you focus on?</a:t>
            </a:r>
            <a:endParaRPr dirty="0"/>
          </a:p>
        </p:txBody>
      </p:sp>
    </p:spTree>
    <p:extLst>
      <p:ext uri="{BB962C8B-B14F-4D97-AF65-F5344CB8AC3E}">
        <p14:creationId xmlns:p14="http://schemas.microsoft.com/office/powerpoint/2010/main" val="13695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EEC10B9E-1830-C535-1AE5-CCE09164725F}"/>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CBE33725-A0E6-63EA-DA23-188874413143}"/>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t="-83" b="65"/>
          <a:stretch>
            <a:fillRect/>
          </a:stretch>
        </p:blipFill>
        <p:spPr>
          <a:xfrm>
            <a:off x="-26" y="308345"/>
            <a:ext cx="9143995" cy="4835155"/>
          </a:xfrm>
          <a:prstGeom prst="rect">
            <a:avLst/>
          </a:prstGeom>
        </p:spPr>
      </p:pic>
      <p:sp>
        <p:nvSpPr>
          <p:cNvPr id="258" name="Google Shape;258;p34">
            <a:extLst>
              <a:ext uri="{FF2B5EF4-FFF2-40B4-BE49-F238E27FC236}">
                <a16:creationId xmlns:a16="http://schemas.microsoft.com/office/drawing/2014/main" id="{90CD070E-B13A-0887-5C3D-3F9DF7936758}"/>
              </a:ext>
            </a:extLst>
          </p:cNvPr>
          <p:cNvSpPr txBox="1">
            <a:spLocks noGrp="1"/>
          </p:cNvSpPr>
          <p:nvPr>
            <p:ph type="title"/>
          </p:nvPr>
        </p:nvSpPr>
        <p:spPr>
          <a:xfrm>
            <a:off x="1569319" y="457199"/>
            <a:ext cx="6005304" cy="721645"/>
          </a:xfrm>
          <a:prstGeom prst="rect">
            <a:avLst/>
          </a:prstGeom>
          <a:solidFill>
            <a:schemeClr val="lt1"/>
          </a:solidFill>
        </p:spPr>
        <p:txBody>
          <a:bodyPr spcFirstLastPara="1" wrap="square" lIns="91425" tIns="91425" rIns="91425" bIns="91425" anchor="b" anchorCtr="0">
            <a:noAutofit/>
          </a:bodyPr>
          <a:lstStyle/>
          <a:p>
            <a:pPr marL="0" lvl="0" indent="0" rtl="0">
              <a:spcBef>
                <a:spcPts val="0"/>
              </a:spcBef>
              <a:spcAft>
                <a:spcPts val="0"/>
              </a:spcAft>
              <a:buNone/>
            </a:pPr>
            <a:r>
              <a:rPr lang="en-US" dirty="0"/>
              <a:t>Example Data Dashboard</a:t>
            </a:r>
            <a:br>
              <a:rPr lang="en-US" dirty="0"/>
            </a:br>
            <a:r>
              <a:rPr lang="en-US" sz="1400" i="1" dirty="0"/>
              <a:t>PCHO Community Snapshot Dashboard</a:t>
            </a:r>
            <a:endParaRPr i="1" dirty="0"/>
          </a:p>
        </p:txBody>
      </p:sp>
    </p:spTree>
    <p:extLst>
      <p:ext uri="{BB962C8B-B14F-4D97-AF65-F5344CB8AC3E}">
        <p14:creationId xmlns:p14="http://schemas.microsoft.com/office/powerpoint/2010/main" val="254707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924549" y="1407276"/>
            <a:ext cx="8005805" cy="95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Who is Gaither Stephens?</a:t>
            </a:r>
            <a:endParaRPr dirty="0"/>
          </a:p>
        </p:txBody>
      </p:sp>
      <p:sp>
        <p:nvSpPr>
          <p:cNvPr id="221" name="Google Shape;221;p30"/>
          <p:cNvSpPr txBox="1">
            <a:spLocks noGrp="1"/>
          </p:cNvSpPr>
          <p:nvPr>
            <p:ph type="title" idx="2"/>
          </p:nvPr>
        </p:nvSpPr>
        <p:spPr>
          <a:xfrm>
            <a:off x="924550" y="566700"/>
            <a:ext cx="1652100" cy="8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222" name="Google Shape;222;p30"/>
          <p:cNvSpPr txBox="1">
            <a:spLocks noGrp="1"/>
          </p:cNvSpPr>
          <p:nvPr>
            <p:ph type="subTitle" idx="1"/>
          </p:nvPr>
        </p:nvSpPr>
        <p:spPr>
          <a:xfrm>
            <a:off x="924550" y="2511826"/>
            <a:ext cx="621780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CEO | National Speaker | Data Scientist | Board Member</a:t>
            </a:r>
            <a:endParaRPr dirty="0"/>
          </a:p>
        </p:txBody>
      </p:sp>
      <p:pic>
        <p:nvPicPr>
          <p:cNvPr id="4" name="Picture 3" descr="A white text on a black background&#10;&#10;AI-generated content may be incorrect.">
            <a:extLst>
              <a:ext uri="{FF2B5EF4-FFF2-40B4-BE49-F238E27FC236}">
                <a16:creationId xmlns:a16="http://schemas.microsoft.com/office/drawing/2014/main" id="{28669340-1D80-44F2-F6EB-F5CEDD939D30}"/>
              </a:ext>
            </a:extLst>
          </p:cNvPr>
          <p:cNvPicPr>
            <a:picLocks noChangeAspect="1"/>
          </p:cNvPicPr>
          <p:nvPr/>
        </p:nvPicPr>
        <p:blipFill>
          <a:blip r:embed="rId3"/>
          <a:stretch>
            <a:fillRect/>
          </a:stretch>
        </p:blipFill>
        <p:spPr>
          <a:xfrm>
            <a:off x="5153894" y="3831896"/>
            <a:ext cx="3976911" cy="1138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E5BA6046-6F76-DFAB-5364-9E2FC61A059E}"/>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217CCAA7-C7C9-4AC4-215A-10A1284EDDA0}"/>
              </a:ext>
            </a:extLst>
          </p:cNvPr>
          <p:cNvSpPr txBox="1">
            <a:spLocks noGrp="1"/>
          </p:cNvSpPr>
          <p:nvPr>
            <p:ph type="title"/>
          </p:nvPr>
        </p:nvSpPr>
        <p:spPr>
          <a:xfrm>
            <a:off x="720000" y="445025"/>
            <a:ext cx="41607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Anscombe’s Quartet</a:t>
            </a:r>
            <a:endParaRPr dirty="0"/>
          </a:p>
        </p:txBody>
      </p:sp>
      <p:sp>
        <p:nvSpPr>
          <p:cNvPr id="228" name="Google Shape;228;p31">
            <a:extLst>
              <a:ext uri="{FF2B5EF4-FFF2-40B4-BE49-F238E27FC236}">
                <a16:creationId xmlns:a16="http://schemas.microsoft.com/office/drawing/2014/main" id="{D809E44B-7934-03D3-96A7-3D35121C4ACC}"/>
              </a:ext>
            </a:extLst>
          </p:cNvPr>
          <p:cNvSpPr txBox="1">
            <a:spLocks noGrp="1"/>
          </p:cNvSpPr>
          <p:nvPr>
            <p:ph type="subTitle" idx="1"/>
          </p:nvPr>
        </p:nvSpPr>
        <p:spPr>
          <a:xfrm>
            <a:off x="720000" y="1229825"/>
            <a:ext cx="3593583" cy="3468650"/>
          </a:xfrm>
          <a:prstGeom prst="rect">
            <a:avLst/>
          </a:prstGeom>
        </p:spPr>
        <p:txBody>
          <a:bodyPr spcFirstLastPara="1" wrap="square" lIns="91425" tIns="91425" rIns="91425" bIns="91425" anchor="t" anchorCtr="0">
            <a:noAutofit/>
          </a:bodyPr>
          <a:lstStyle/>
          <a:p>
            <a:pPr marL="285750" indent="-285750"/>
            <a:r>
              <a:rPr lang="en-US" sz="2000" dirty="0"/>
              <a:t>Numbers can mislead</a:t>
            </a:r>
          </a:p>
          <a:p>
            <a:pPr marL="285750" indent="-285750"/>
            <a:r>
              <a:rPr lang="en-US" sz="2000" dirty="0"/>
              <a:t>Four datasets share the same stats</a:t>
            </a:r>
          </a:p>
          <a:p>
            <a:pPr marL="285750" indent="-285750"/>
            <a:r>
              <a:rPr lang="en-US" sz="2000" dirty="0"/>
              <a:t>Do they really tell the same story?</a:t>
            </a:r>
          </a:p>
        </p:txBody>
      </p:sp>
      <p:pic>
        <p:nvPicPr>
          <p:cNvPr id="4" name="Picture 3">
            <a:extLst>
              <a:ext uri="{FF2B5EF4-FFF2-40B4-BE49-F238E27FC236}">
                <a16:creationId xmlns:a16="http://schemas.microsoft.com/office/drawing/2014/main" id="{B6ECB3FE-0A9F-9AF6-E25A-26A6AF3EC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537775"/>
            <a:ext cx="4160700" cy="4160700"/>
          </a:xfrm>
          <a:prstGeom prst="rect">
            <a:avLst/>
          </a:prstGeom>
        </p:spPr>
      </p:pic>
    </p:spTree>
    <p:extLst>
      <p:ext uri="{BB962C8B-B14F-4D97-AF65-F5344CB8AC3E}">
        <p14:creationId xmlns:p14="http://schemas.microsoft.com/office/powerpoint/2010/main" val="3437529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972AF943-C6DB-DBB4-C156-5230BBBF7360}"/>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CC10CCBD-DF59-B8F8-872C-C381C60E64A9}"/>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Anscombe’s Quartet Data Table</a:t>
            </a:r>
            <a:endParaRPr dirty="0"/>
          </a:p>
        </p:txBody>
      </p:sp>
      <p:graphicFrame>
        <p:nvGraphicFramePr>
          <p:cNvPr id="635" name="Google Shape;635;p41">
            <a:extLst>
              <a:ext uri="{FF2B5EF4-FFF2-40B4-BE49-F238E27FC236}">
                <a16:creationId xmlns:a16="http://schemas.microsoft.com/office/drawing/2014/main" id="{862A3BD5-B319-C5DE-8D84-280ECACB0128}"/>
              </a:ext>
            </a:extLst>
          </p:cNvPr>
          <p:cNvGraphicFramePr/>
          <p:nvPr>
            <p:extLst>
              <p:ext uri="{D42A27DB-BD31-4B8C-83A1-F6EECF244321}">
                <p14:modId xmlns:p14="http://schemas.microsoft.com/office/powerpoint/2010/main" val="1217448948"/>
              </p:ext>
            </p:extLst>
          </p:nvPr>
        </p:nvGraphicFramePr>
        <p:xfrm>
          <a:off x="829319" y="1007887"/>
          <a:ext cx="7420160" cy="3907660"/>
        </p:xfrm>
        <a:graphic>
          <a:graphicData uri="http://schemas.openxmlformats.org/drawingml/2006/table">
            <a:tbl>
              <a:tblPr>
                <a:tableStyleId>{636F38B8-F938-4CB4-A686-41F9285F4D67}</a:tableStyleId>
              </a:tblPr>
              <a:tblGrid>
                <a:gridCol w="927520">
                  <a:extLst>
                    <a:ext uri="{9D8B030D-6E8A-4147-A177-3AD203B41FA5}">
                      <a16:colId xmlns:a16="http://schemas.microsoft.com/office/drawing/2014/main" val="20000"/>
                    </a:ext>
                  </a:extLst>
                </a:gridCol>
                <a:gridCol w="927520">
                  <a:extLst>
                    <a:ext uri="{9D8B030D-6E8A-4147-A177-3AD203B41FA5}">
                      <a16:colId xmlns:a16="http://schemas.microsoft.com/office/drawing/2014/main" val="2772787925"/>
                    </a:ext>
                  </a:extLst>
                </a:gridCol>
                <a:gridCol w="927520">
                  <a:extLst>
                    <a:ext uri="{9D8B030D-6E8A-4147-A177-3AD203B41FA5}">
                      <a16:colId xmlns:a16="http://schemas.microsoft.com/office/drawing/2014/main" val="2145101853"/>
                    </a:ext>
                  </a:extLst>
                </a:gridCol>
                <a:gridCol w="927520">
                  <a:extLst>
                    <a:ext uri="{9D8B030D-6E8A-4147-A177-3AD203B41FA5}">
                      <a16:colId xmlns:a16="http://schemas.microsoft.com/office/drawing/2014/main" val="1156890963"/>
                    </a:ext>
                  </a:extLst>
                </a:gridCol>
                <a:gridCol w="927520">
                  <a:extLst>
                    <a:ext uri="{9D8B030D-6E8A-4147-A177-3AD203B41FA5}">
                      <a16:colId xmlns:a16="http://schemas.microsoft.com/office/drawing/2014/main" val="20001"/>
                    </a:ext>
                  </a:extLst>
                </a:gridCol>
                <a:gridCol w="927520">
                  <a:extLst>
                    <a:ext uri="{9D8B030D-6E8A-4147-A177-3AD203B41FA5}">
                      <a16:colId xmlns:a16="http://schemas.microsoft.com/office/drawing/2014/main" val="20002"/>
                    </a:ext>
                  </a:extLst>
                </a:gridCol>
                <a:gridCol w="927520">
                  <a:extLst>
                    <a:ext uri="{9D8B030D-6E8A-4147-A177-3AD203B41FA5}">
                      <a16:colId xmlns:a16="http://schemas.microsoft.com/office/drawing/2014/main" val="20003"/>
                    </a:ext>
                  </a:extLst>
                </a:gridCol>
                <a:gridCol w="927520">
                  <a:extLst>
                    <a:ext uri="{9D8B030D-6E8A-4147-A177-3AD203B41FA5}">
                      <a16:colId xmlns:a16="http://schemas.microsoft.com/office/drawing/2014/main" val="20004"/>
                    </a:ext>
                  </a:extLst>
                </a:gridCol>
              </a:tblGrid>
              <a:tr h="288740">
                <a:tc gridSpan="2">
                  <a:txBody>
                    <a:bodyPr/>
                    <a:lstStyle/>
                    <a:p>
                      <a:pPr algn="ctr">
                        <a:buNone/>
                      </a:pPr>
                      <a:r>
                        <a:rPr lang="en-US" sz="2000" b="1" dirty="0">
                          <a:solidFill>
                            <a:schemeClr val="tx1"/>
                          </a:solidFill>
                        </a:rPr>
                        <a:t>I</a:t>
                      </a:r>
                    </a:p>
                  </a:txBody>
                  <a:tcPr anchor="ctr"/>
                </a:tc>
                <a:tc hMerge="1">
                  <a:txBody>
                    <a:bodyPr/>
                    <a:lstStyle/>
                    <a:p>
                      <a:endParaRPr lang="en-US"/>
                    </a:p>
                  </a:txBody>
                  <a:tcPr>
                    <a:lnL w="28575" cap="flat" cmpd="sng" algn="ctr">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solidFill>
                      <a:srgbClr val="678AC5">
                        <a:alpha val="29750"/>
                      </a:srgbClr>
                    </a:solidFill>
                  </a:tcPr>
                </a:tc>
                <a:tc gridSpan="2">
                  <a:txBody>
                    <a:bodyPr/>
                    <a:lstStyle/>
                    <a:p>
                      <a:pPr algn="ctr">
                        <a:buNone/>
                      </a:pPr>
                      <a:r>
                        <a:rPr lang="en-US" sz="2000" b="1" dirty="0">
                          <a:solidFill>
                            <a:schemeClr val="tx1"/>
                          </a:solidFill>
                        </a:rPr>
                        <a:t>II</a:t>
                      </a:r>
                    </a:p>
                  </a:txBody>
                  <a:tcPr anchor="ctr"/>
                </a:tc>
                <a:tc hMerge="1">
                  <a:txBody>
                    <a:bodyPr/>
                    <a:lstStyle/>
                    <a:p>
                      <a:endParaRPr lang="en-US"/>
                    </a:p>
                  </a:txBody>
                  <a:tcPr>
                    <a:lnL w="28575" cap="flat" cmpd="sng" algn="ctr">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solidFill>
                      <a:srgbClr val="678AC5">
                        <a:alpha val="29750"/>
                      </a:srgbClr>
                    </a:solidFill>
                  </a:tcPr>
                </a:tc>
                <a:tc gridSpan="2">
                  <a:txBody>
                    <a:bodyPr/>
                    <a:lstStyle/>
                    <a:p>
                      <a:pPr algn="ctr">
                        <a:buNone/>
                      </a:pPr>
                      <a:r>
                        <a:rPr lang="en-US" sz="2000" b="1" dirty="0">
                          <a:solidFill>
                            <a:schemeClr val="tx1"/>
                          </a:solidFill>
                        </a:rPr>
                        <a:t>III</a:t>
                      </a:r>
                    </a:p>
                  </a:txBody>
                  <a:tcPr anchor="ctr"/>
                </a:tc>
                <a:tc hMerge="1">
                  <a:txBody>
                    <a:bodyPr/>
                    <a:lstStyle/>
                    <a:p>
                      <a:endParaRPr lang="en-US"/>
                    </a:p>
                  </a:txBody>
                  <a:tcP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tc gridSpan="2">
                  <a:txBody>
                    <a:bodyPr/>
                    <a:lstStyle/>
                    <a:p>
                      <a:pPr algn="ctr">
                        <a:buNone/>
                      </a:pPr>
                      <a:r>
                        <a:rPr lang="en-US" sz="2000" b="1" dirty="0">
                          <a:solidFill>
                            <a:schemeClr val="tx1"/>
                          </a:solidFill>
                        </a:rPr>
                        <a:t>IV</a:t>
                      </a:r>
                    </a:p>
                  </a:txBody>
                  <a:tcPr anchor="ctr"/>
                </a:tc>
                <a:tc hMerge="1">
                  <a:txBody>
                    <a:bodyPr/>
                    <a:lstStyle/>
                    <a:p>
                      <a:endParaRPr lang="en-US"/>
                    </a:p>
                  </a:txBody>
                  <a:tcP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solidFill>
                      <a:srgbClr val="678AC5">
                        <a:alpha val="29750"/>
                      </a:srgbClr>
                    </a:solidFill>
                  </a:tcPr>
                </a:tc>
                <a:extLst>
                  <a:ext uri="{0D108BD9-81ED-4DB2-BD59-A6C34878D82A}">
                    <a16:rowId xmlns:a16="http://schemas.microsoft.com/office/drawing/2014/main" val="10000"/>
                  </a:ext>
                </a:extLst>
              </a:tr>
              <a:tr h="288740">
                <a:tc>
                  <a:txBody>
                    <a:bodyPr/>
                    <a:lstStyle/>
                    <a:p>
                      <a:pPr algn="ctr">
                        <a:buNone/>
                      </a:pPr>
                      <a:r>
                        <a:rPr lang="en-US" sz="1600" b="1" dirty="0">
                          <a:solidFill>
                            <a:schemeClr val="tx1"/>
                          </a:solidFill>
                        </a:rPr>
                        <a:t>x</a:t>
                      </a:r>
                    </a:p>
                  </a:txBody>
                  <a:tcPr anchor="ctr"/>
                </a:tc>
                <a:tc>
                  <a:txBody>
                    <a:bodyPr/>
                    <a:lstStyle/>
                    <a:p>
                      <a:pPr algn="ctr">
                        <a:buNone/>
                      </a:pPr>
                      <a:r>
                        <a:rPr lang="en-US" sz="1600" b="1" dirty="0">
                          <a:solidFill>
                            <a:schemeClr val="tx1"/>
                          </a:solidFill>
                        </a:rPr>
                        <a:t>y</a:t>
                      </a:r>
                    </a:p>
                  </a:txBody>
                  <a:tcPr anchor="ctr"/>
                </a:tc>
                <a:tc>
                  <a:txBody>
                    <a:bodyPr/>
                    <a:lstStyle/>
                    <a:p>
                      <a:pPr algn="ctr">
                        <a:buNone/>
                      </a:pPr>
                      <a:r>
                        <a:rPr lang="en-US" sz="1600" b="1" dirty="0">
                          <a:solidFill>
                            <a:schemeClr val="tx1"/>
                          </a:solidFill>
                        </a:rPr>
                        <a:t>x</a:t>
                      </a:r>
                    </a:p>
                  </a:txBody>
                  <a:tcPr anchor="ctr"/>
                </a:tc>
                <a:tc>
                  <a:txBody>
                    <a:bodyPr/>
                    <a:lstStyle/>
                    <a:p>
                      <a:pPr algn="ctr">
                        <a:buNone/>
                      </a:pPr>
                      <a:r>
                        <a:rPr lang="en-US" sz="1600" b="1" dirty="0">
                          <a:solidFill>
                            <a:schemeClr val="tx1"/>
                          </a:solidFill>
                        </a:rPr>
                        <a:t>y</a:t>
                      </a:r>
                    </a:p>
                  </a:txBody>
                  <a:tcPr anchor="ctr"/>
                </a:tc>
                <a:tc>
                  <a:txBody>
                    <a:bodyPr/>
                    <a:lstStyle/>
                    <a:p>
                      <a:pPr algn="ctr">
                        <a:buNone/>
                      </a:pPr>
                      <a:r>
                        <a:rPr lang="en-US" sz="1600" b="1" dirty="0">
                          <a:solidFill>
                            <a:schemeClr val="tx1"/>
                          </a:solidFill>
                        </a:rPr>
                        <a:t>x</a:t>
                      </a:r>
                    </a:p>
                  </a:txBody>
                  <a:tcPr anchor="ctr"/>
                </a:tc>
                <a:tc>
                  <a:txBody>
                    <a:bodyPr/>
                    <a:lstStyle/>
                    <a:p>
                      <a:pPr algn="ctr">
                        <a:buNone/>
                      </a:pPr>
                      <a:r>
                        <a:rPr lang="en-US" sz="1600" b="1" dirty="0">
                          <a:solidFill>
                            <a:schemeClr val="tx1"/>
                          </a:solidFill>
                        </a:rPr>
                        <a:t>y</a:t>
                      </a:r>
                    </a:p>
                  </a:txBody>
                  <a:tcPr anchor="ctr"/>
                </a:tc>
                <a:tc>
                  <a:txBody>
                    <a:bodyPr/>
                    <a:lstStyle/>
                    <a:p>
                      <a:pPr algn="ctr">
                        <a:buNone/>
                      </a:pPr>
                      <a:r>
                        <a:rPr lang="en-US" sz="1600" b="1" dirty="0">
                          <a:solidFill>
                            <a:schemeClr val="tx1"/>
                          </a:solidFill>
                        </a:rPr>
                        <a:t>x</a:t>
                      </a:r>
                    </a:p>
                  </a:txBody>
                  <a:tcPr anchor="ctr"/>
                </a:tc>
                <a:tc>
                  <a:txBody>
                    <a:bodyPr/>
                    <a:lstStyle/>
                    <a:p>
                      <a:pPr algn="ctr">
                        <a:buNone/>
                      </a:pPr>
                      <a:r>
                        <a:rPr lang="en-US" sz="1600" b="1" dirty="0">
                          <a:solidFill>
                            <a:schemeClr val="tx1"/>
                          </a:solidFill>
                        </a:rPr>
                        <a:t>y</a:t>
                      </a:r>
                    </a:p>
                  </a:txBody>
                  <a:tcPr anchor="ctr"/>
                </a:tc>
                <a:extLst>
                  <a:ext uri="{0D108BD9-81ED-4DB2-BD59-A6C34878D82A}">
                    <a16:rowId xmlns:a16="http://schemas.microsoft.com/office/drawing/2014/main" val="2771079575"/>
                  </a:ext>
                </a:extLst>
              </a:tr>
              <a:tr h="288740">
                <a:tc>
                  <a:txBody>
                    <a:bodyPr/>
                    <a:lstStyle/>
                    <a:p>
                      <a:pPr algn="ctr">
                        <a:buNone/>
                      </a:pPr>
                      <a:r>
                        <a:rPr lang="en-US" sz="1100" b="0" dirty="0">
                          <a:solidFill>
                            <a:schemeClr val="tx1"/>
                          </a:solidFill>
                        </a:rPr>
                        <a:t>10</a:t>
                      </a:r>
                    </a:p>
                  </a:txBody>
                  <a:tcPr anchor="ctr"/>
                </a:tc>
                <a:tc>
                  <a:txBody>
                    <a:bodyPr/>
                    <a:lstStyle/>
                    <a:p>
                      <a:pPr algn="ctr">
                        <a:buNone/>
                      </a:pPr>
                      <a:r>
                        <a:rPr lang="en-US" sz="1100" b="0">
                          <a:solidFill>
                            <a:schemeClr val="tx1"/>
                          </a:solidFill>
                        </a:rPr>
                        <a:t>8.04</a:t>
                      </a:r>
                    </a:p>
                  </a:txBody>
                  <a:tcPr anchor="ctr"/>
                </a:tc>
                <a:tc>
                  <a:txBody>
                    <a:bodyPr/>
                    <a:lstStyle/>
                    <a:p>
                      <a:pPr algn="ctr">
                        <a:buNone/>
                      </a:pPr>
                      <a:r>
                        <a:rPr lang="en-US" sz="1100" b="0">
                          <a:solidFill>
                            <a:schemeClr val="tx1"/>
                          </a:solidFill>
                        </a:rPr>
                        <a:t>10</a:t>
                      </a:r>
                    </a:p>
                  </a:txBody>
                  <a:tcPr anchor="ctr"/>
                </a:tc>
                <a:tc>
                  <a:txBody>
                    <a:bodyPr/>
                    <a:lstStyle/>
                    <a:p>
                      <a:pPr algn="ctr">
                        <a:buNone/>
                      </a:pPr>
                      <a:r>
                        <a:rPr lang="en-US" sz="1100" b="0">
                          <a:solidFill>
                            <a:schemeClr val="tx1"/>
                          </a:solidFill>
                        </a:rPr>
                        <a:t>9.14</a:t>
                      </a:r>
                    </a:p>
                  </a:txBody>
                  <a:tcPr anchor="ctr"/>
                </a:tc>
                <a:tc>
                  <a:txBody>
                    <a:bodyPr/>
                    <a:lstStyle/>
                    <a:p>
                      <a:pPr algn="ctr">
                        <a:buNone/>
                      </a:pPr>
                      <a:r>
                        <a:rPr lang="en-US" sz="1100" b="0" dirty="0">
                          <a:solidFill>
                            <a:schemeClr val="tx1"/>
                          </a:solidFill>
                        </a:rPr>
                        <a:t>10</a:t>
                      </a:r>
                    </a:p>
                  </a:txBody>
                  <a:tcPr anchor="ctr"/>
                </a:tc>
                <a:tc>
                  <a:txBody>
                    <a:bodyPr/>
                    <a:lstStyle/>
                    <a:p>
                      <a:pPr algn="ctr">
                        <a:buNone/>
                      </a:pPr>
                      <a:r>
                        <a:rPr lang="en-US" sz="1100" b="0">
                          <a:solidFill>
                            <a:schemeClr val="tx1"/>
                          </a:solidFill>
                        </a:rPr>
                        <a:t>7.46</a:t>
                      </a:r>
                    </a:p>
                  </a:txBody>
                  <a:tcPr anchor="ctr"/>
                </a:tc>
                <a:tc>
                  <a:txBody>
                    <a:bodyPr/>
                    <a:lstStyle/>
                    <a:p>
                      <a:pPr algn="ctr">
                        <a:buNone/>
                      </a:pPr>
                      <a:r>
                        <a:rPr lang="en-US" sz="1100" b="0" dirty="0">
                          <a:solidFill>
                            <a:schemeClr val="tx1"/>
                          </a:solidFill>
                        </a:rPr>
                        <a:t>8</a:t>
                      </a:r>
                    </a:p>
                  </a:txBody>
                  <a:tcPr anchor="ctr"/>
                </a:tc>
                <a:tc>
                  <a:txBody>
                    <a:bodyPr/>
                    <a:lstStyle/>
                    <a:p>
                      <a:pPr algn="ctr">
                        <a:buNone/>
                      </a:pPr>
                      <a:r>
                        <a:rPr lang="en-US" sz="1100" b="0">
                          <a:solidFill>
                            <a:schemeClr val="tx1"/>
                          </a:solidFill>
                        </a:rPr>
                        <a:t>6.58</a:t>
                      </a:r>
                    </a:p>
                  </a:txBody>
                  <a:tcPr anchor="ctr"/>
                </a:tc>
                <a:extLst>
                  <a:ext uri="{0D108BD9-81ED-4DB2-BD59-A6C34878D82A}">
                    <a16:rowId xmlns:a16="http://schemas.microsoft.com/office/drawing/2014/main" val="2271227381"/>
                  </a:ext>
                </a:extLst>
              </a:tr>
              <a:tr h="288740">
                <a:tc>
                  <a:txBody>
                    <a:bodyPr/>
                    <a:lstStyle/>
                    <a:p>
                      <a:pPr algn="ctr">
                        <a:buNone/>
                      </a:pPr>
                      <a:r>
                        <a:rPr lang="en-US" sz="1100" b="0" dirty="0">
                          <a:solidFill>
                            <a:schemeClr val="tx1"/>
                          </a:solidFill>
                        </a:rPr>
                        <a:t>8</a:t>
                      </a:r>
                    </a:p>
                  </a:txBody>
                  <a:tcPr anchor="ctr"/>
                </a:tc>
                <a:tc>
                  <a:txBody>
                    <a:bodyPr/>
                    <a:lstStyle/>
                    <a:p>
                      <a:pPr algn="ctr">
                        <a:buNone/>
                      </a:pPr>
                      <a:r>
                        <a:rPr lang="en-US" sz="1100" b="0" dirty="0">
                          <a:solidFill>
                            <a:schemeClr val="tx1"/>
                          </a:solidFill>
                        </a:rPr>
                        <a:t>6.95</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8.14</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6.77</a:t>
                      </a:r>
                    </a:p>
                  </a:txBody>
                  <a:tcPr anchor="ctr"/>
                </a:tc>
                <a:tc>
                  <a:txBody>
                    <a:bodyPr/>
                    <a:lstStyle/>
                    <a:p>
                      <a:pPr algn="ctr">
                        <a:buNone/>
                      </a:pPr>
                      <a:r>
                        <a:rPr lang="en-US" sz="1100" b="0" dirty="0">
                          <a:solidFill>
                            <a:schemeClr val="tx1"/>
                          </a:solidFill>
                        </a:rPr>
                        <a:t>8</a:t>
                      </a:r>
                    </a:p>
                  </a:txBody>
                  <a:tcPr anchor="ctr"/>
                </a:tc>
                <a:tc>
                  <a:txBody>
                    <a:bodyPr/>
                    <a:lstStyle/>
                    <a:p>
                      <a:pPr algn="ctr">
                        <a:buNone/>
                      </a:pPr>
                      <a:r>
                        <a:rPr lang="en-US" sz="1100" b="0" dirty="0">
                          <a:solidFill>
                            <a:schemeClr val="tx1"/>
                          </a:solidFill>
                        </a:rPr>
                        <a:t>5.76</a:t>
                      </a:r>
                    </a:p>
                  </a:txBody>
                  <a:tcPr anchor="ctr"/>
                </a:tc>
                <a:extLst>
                  <a:ext uri="{0D108BD9-81ED-4DB2-BD59-A6C34878D82A}">
                    <a16:rowId xmlns:a16="http://schemas.microsoft.com/office/drawing/2014/main" val="3535859006"/>
                  </a:ext>
                </a:extLst>
              </a:tr>
              <a:tr h="288740">
                <a:tc>
                  <a:txBody>
                    <a:bodyPr/>
                    <a:lstStyle/>
                    <a:p>
                      <a:pPr algn="ctr">
                        <a:buNone/>
                      </a:pPr>
                      <a:r>
                        <a:rPr lang="en-US" sz="1100" b="0">
                          <a:solidFill>
                            <a:schemeClr val="tx1"/>
                          </a:solidFill>
                        </a:rPr>
                        <a:t>13</a:t>
                      </a:r>
                    </a:p>
                  </a:txBody>
                  <a:tcPr anchor="ctr"/>
                </a:tc>
                <a:tc>
                  <a:txBody>
                    <a:bodyPr/>
                    <a:lstStyle/>
                    <a:p>
                      <a:pPr algn="ctr">
                        <a:buNone/>
                      </a:pPr>
                      <a:r>
                        <a:rPr lang="en-US" sz="1100" b="0" dirty="0">
                          <a:solidFill>
                            <a:schemeClr val="tx1"/>
                          </a:solidFill>
                        </a:rPr>
                        <a:t>7.58</a:t>
                      </a:r>
                    </a:p>
                  </a:txBody>
                  <a:tcPr anchor="ctr"/>
                </a:tc>
                <a:tc>
                  <a:txBody>
                    <a:bodyPr/>
                    <a:lstStyle/>
                    <a:p>
                      <a:pPr algn="ctr">
                        <a:buNone/>
                      </a:pPr>
                      <a:r>
                        <a:rPr lang="en-US" sz="1100" b="0" dirty="0">
                          <a:solidFill>
                            <a:schemeClr val="tx1"/>
                          </a:solidFill>
                        </a:rPr>
                        <a:t>13</a:t>
                      </a:r>
                    </a:p>
                  </a:txBody>
                  <a:tcPr anchor="ctr"/>
                </a:tc>
                <a:tc>
                  <a:txBody>
                    <a:bodyPr/>
                    <a:lstStyle/>
                    <a:p>
                      <a:pPr algn="ctr">
                        <a:buNone/>
                      </a:pPr>
                      <a:r>
                        <a:rPr lang="en-US" sz="1100" b="0">
                          <a:solidFill>
                            <a:schemeClr val="tx1"/>
                          </a:solidFill>
                        </a:rPr>
                        <a:t>8.74</a:t>
                      </a:r>
                    </a:p>
                  </a:txBody>
                  <a:tcPr anchor="ctr"/>
                </a:tc>
                <a:tc>
                  <a:txBody>
                    <a:bodyPr/>
                    <a:lstStyle/>
                    <a:p>
                      <a:pPr algn="ctr">
                        <a:buNone/>
                      </a:pPr>
                      <a:r>
                        <a:rPr lang="en-US" sz="1100" b="0" dirty="0">
                          <a:solidFill>
                            <a:schemeClr val="tx1"/>
                          </a:solidFill>
                        </a:rPr>
                        <a:t>13</a:t>
                      </a:r>
                    </a:p>
                  </a:txBody>
                  <a:tcPr anchor="ctr"/>
                </a:tc>
                <a:tc>
                  <a:txBody>
                    <a:bodyPr/>
                    <a:lstStyle/>
                    <a:p>
                      <a:pPr algn="ctr">
                        <a:buNone/>
                      </a:pPr>
                      <a:r>
                        <a:rPr lang="en-US" sz="1100" b="0">
                          <a:solidFill>
                            <a:schemeClr val="tx1"/>
                          </a:solidFill>
                        </a:rPr>
                        <a:t>12.74</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dirty="0">
                          <a:solidFill>
                            <a:schemeClr val="tx1"/>
                          </a:solidFill>
                        </a:rPr>
                        <a:t>7.71</a:t>
                      </a:r>
                    </a:p>
                  </a:txBody>
                  <a:tcPr anchor="ctr"/>
                </a:tc>
                <a:extLst>
                  <a:ext uri="{0D108BD9-81ED-4DB2-BD59-A6C34878D82A}">
                    <a16:rowId xmlns:a16="http://schemas.microsoft.com/office/drawing/2014/main" val="2489281106"/>
                  </a:ext>
                </a:extLst>
              </a:tr>
              <a:tr h="288740">
                <a:tc>
                  <a:txBody>
                    <a:bodyPr/>
                    <a:lstStyle/>
                    <a:p>
                      <a:pPr algn="ctr">
                        <a:buNone/>
                      </a:pPr>
                      <a:r>
                        <a:rPr lang="en-US" sz="1100" b="0">
                          <a:solidFill>
                            <a:schemeClr val="tx1"/>
                          </a:solidFill>
                        </a:rPr>
                        <a:t>9</a:t>
                      </a:r>
                    </a:p>
                  </a:txBody>
                  <a:tcPr anchor="ctr"/>
                </a:tc>
                <a:tc>
                  <a:txBody>
                    <a:bodyPr/>
                    <a:lstStyle/>
                    <a:p>
                      <a:pPr algn="ctr">
                        <a:buNone/>
                      </a:pPr>
                      <a:r>
                        <a:rPr lang="en-US" sz="1100" b="0">
                          <a:solidFill>
                            <a:schemeClr val="tx1"/>
                          </a:solidFill>
                        </a:rPr>
                        <a:t>8.81</a:t>
                      </a:r>
                    </a:p>
                  </a:txBody>
                  <a:tcPr anchor="ctr"/>
                </a:tc>
                <a:tc>
                  <a:txBody>
                    <a:bodyPr/>
                    <a:lstStyle/>
                    <a:p>
                      <a:pPr algn="ctr">
                        <a:buNone/>
                      </a:pPr>
                      <a:r>
                        <a:rPr lang="en-US" sz="1100" b="0" dirty="0">
                          <a:solidFill>
                            <a:schemeClr val="tx1"/>
                          </a:solidFill>
                        </a:rPr>
                        <a:t>9</a:t>
                      </a:r>
                    </a:p>
                  </a:txBody>
                  <a:tcPr anchor="ctr"/>
                </a:tc>
                <a:tc>
                  <a:txBody>
                    <a:bodyPr/>
                    <a:lstStyle/>
                    <a:p>
                      <a:pPr algn="ctr">
                        <a:buNone/>
                      </a:pPr>
                      <a:r>
                        <a:rPr lang="en-US" sz="1100" b="0">
                          <a:solidFill>
                            <a:schemeClr val="tx1"/>
                          </a:solidFill>
                        </a:rPr>
                        <a:t>8.77</a:t>
                      </a:r>
                    </a:p>
                  </a:txBody>
                  <a:tcPr anchor="ctr"/>
                </a:tc>
                <a:tc>
                  <a:txBody>
                    <a:bodyPr/>
                    <a:lstStyle/>
                    <a:p>
                      <a:pPr algn="ctr">
                        <a:buNone/>
                      </a:pPr>
                      <a:r>
                        <a:rPr lang="en-US" sz="1100" b="0">
                          <a:solidFill>
                            <a:schemeClr val="tx1"/>
                          </a:solidFill>
                        </a:rPr>
                        <a:t>9</a:t>
                      </a:r>
                    </a:p>
                  </a:txBody>
                  <a:tcPr anchor="ctr"/>
                </a:tc>
                <a:tc>
                  <a:txBody>
                    <a:bodyPr/>
                    <a:lstStyle/>
                    <a:p>
                      <a:pPr algn="ctr">
                        <a:buNone/>
                      </a:pPr>
                      <a:r>
                        <a:rPr lang="en-US" sz="1100" b="0">
                          <a:solidFill>
                            <a:schemeClr val="tx1"/>
                          </a:solidFill>
                        </a:rPr>
                        <a:t>7.11</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8.84</a:t>
                      </a:r>
                    </a:p>
                  </a:txBody>
                  <a:tcPr anchor="ctr"/>
                </a:tc>
                <a:extLst>
                  <a:ext uri="{0D108BD9-81ED-4DB2-BD59-A6C34878D82A}">
                    <a16:rowId xmlns:a16="http://schemas.microsoft.com/office/drawing/2014/main" val="861536067"/>
                  </a:ext>
                </a:extLst>
              </a:tr>
              <a:tr h="288740">
                <a:tc>
                  <a:txBody>
                    <a:bodyPr/>
                    <a:lstStyle/>
                    <a:p>
                      <a:pPr algn="ctr">
                        <a:buNone/>
                      </a:pPr>
                      <a:r>
                        <a:rPr lang="en-US" sz="1100" b="0">
                          <a:solidFill>
                            <a:schemeClr val="tx1"/>
                          </a:solidFill>
                        </a:rPr>
                        <a:t>11</a:t>
                      </a:r>
                    </a:p>
                  </a:txBody>
                  <a:tcPr anchor="ctr"/>
                </a:tc>
                <a:tc>
                  <a:txBody>
                    <a:bodyPr/>
                    <a:lstStyle/>
                    <a:p>
                      <a:pPr algn="ctr">
                        <a:buNone/>
                      </a:pPr>
                      <a:r>
                        <a:rPr lang="en-US" sz="1100" b="0">
                          <a:solidFill>
                            <a:schemeClr val="tx1"/>
                          </a:solidFill>
                        </a:rPr>
                        <a:t>8.33</a:t>
                      </a:r>
                    </a:p>
                  </a:txBody>
                  <a:tcPr anchor="ctr"/>
                </a:tc>
                <a:tc>
                  <a:txBody>
                    <a:bodyPr/>
                    <a:lstStyle/>
                    <a:p>
                      <a:pPr algn="ctr">
                        <a:buNone/>
                      </a:pPr>
                      <a:r>
                        <a:rPr lang="en-US" sz="1100" b="0" dirty="0">
                          <a:solidFill>
                            <a:schemeClr val="tx1"/>
                          </a:solidFill>
                        </a:rPr>
                        <a:t>11</a:t>
                      </a:r>
                    </a:p>
                  </a:txBody>
                  <a:tcPr anchor="ctr"/>
                </a:tc>
                <a:tc>
                  <a:txBody>
                    <a:bodyPr/>
                    <a:lstStyle/>
                    <a:p>
                      <a:pPr algn="ctr">
                        <a:buNone/>
                      </a:pPr>
                      <a:r>
                        <a:rPr lang="en-US" sz="1100" b="0" dirty="0">
                          <a:solidFill>
                            <a:schemeClr val="tx1"/>
                          </a:solidFill>
                        </a:rPr>
                        <a:t>9.26</a:t>
                      </a:r>
                    </a:p>
                  </a:txBody>
                  <a:tcPr anchor="ctr"/>
                </a:tc>
                <a:tc>
                  <a:txBody>
                    <a:bodyPr/>
                    <a:lstStyle/>
                    <a:p>
                      <a:pPr algn="ctr">
                        <a:buNone/>
                      </a:pPr>
                      <a:r>
                        <a:rPr lang="en-US" sz="1100" b="0">
                          <a:solidFill>
                            <a:schemeClr val="tx1"/>
                          </a:solidFill>
                        </a:rPr>
                        <a:t>11</a:t>
                      </a:r>
                    </a:p>
                  </a:txBody>
                  <a:tcPr anchor="ctr"/>
                </a:tc>
                <a:tc>
                  <a:txBody>
                    <a:bodyPr/>
                    <a:lstStyle/>
                    <a:p>
                      <a:pPr algn="ctr">
                        <a:buNone/>
                      </a:pPr>
                      <a:r>
                        <a:rPr lang="en-US" sz="1100" b="0" dirty="0">
                          <a:solidFill>
                            <a:schemeClr val="tx1"/>
                          </a:solidFill>
                        </a:rPr>
                        <a:t>7.81</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8.47</a:t>
                      </a:r>
                    </a:p>
                  </a:txBody>
                  <a:tcPr anchor="ctr"/>
                </a:tc>
                <a:extLst>
                  <a:ext uri="{0D108BD9-81ED-4DB2-BD59-A6C34878D82A}">
                    <a16:rowId xmlns:a16="http://schemas.microsoft.com/office/drawing/2014/main" val="85068702"/>
                  </a:ext>
                </a:extLst>
              </a:tr>
              <a:tr h="288740">
                <a:tc>
                  <a:txBody>
                    <a:bodyPr/>
                    <a:lstStyle/>
                    <a:p>
                      <a:pPr algn="ctr">
                        <a:buNone/>
                      </a:pPr>
                      <a:r>
                        <a:rPr lang="en-US" sz="1100" b="0">
                          <a:solidFill>
                            <a:schemeClr val="tx1"/>
                          </a:solidFill>
                        </a:rPr>
                        <a:t>14</a:t>
                      </a:r>
                    </a:p>
                  </a:txBody>
                  <a:tcPr anchor="ctr"/>
                </a:tc>
                <a:tc>
                  <a:txBody>
                    <a:bodyPr/>
                    <a:lstStyle/>
                    <a:p>
                      <a:pPr algn="ctr">
                        <a:buNone/>
                      </a:pPr>
                      <a:r>
                        <a:rPr lang="en-US" sz="1100" b="0" dirty="0">
                          <a:solidFill>
                            <a:schemeClr val="tx1"/>
                          </a:solidFill>
                        </a:rPr>
                        <a:t>9.96</a:t>
                      </a:r>
                    </a:p>
                  </a:txBody>
                  <a:tcPr anchor="ctr"/>
                </a:tc>
                <a:tc>
                  <a:txBody>
                    <a:bodyPr/>
                    <a:lstStyle/>
                    <a:p>
                      <a:pPr algn="ctr">
                        <a:buNone/>
                      </a:pPr>
                      <a:r>
                        <a:rPr lang="en-US" sz="1100" b="0">
                          <a:solidFill>
                            <a:schemeClr val="tx1"/>
                          </a:solidFill>
                        </a:rPr>
                        <a:t>14</a:t>
                      </a:r>
                    </a:p>
                  </a:txBody>
                  <a:tcPr anchor="ctr"/>
                </a:tc>
                <a:tc>
                  <a:txBody>
                    <a:bodyPr/>
                    <a:lstStyle/>
                    <a:p>
                      <a:pPr algn="ctr">
                        <a:buNone/>
                      </a:pPr>
                      <a:r>
                        <a:rPr lang="en-US" sz="1100" b="0" dirty="0">
                          <a:solidFill>
                            <a:schemeClr val="tx1"/>
                          </a:solidFill>
                        </a:rPr>
                        <a:t>8.10</a:t>
                      </a:r>
                    </a:p>
                  </a:txBody>
                  <a:tcPr anchor="ctr"/>
                </a:tc>
                <a:tc>
                  <a:txBody>
                    <a:bodyPr/>
                    <a:lstStyle/>
                    <a:p>
                      <a:pPr algn="ctr">
                        <a:buNone/>
                      </a:pPr>
                      <a:r>
                        <a:rPr lang="en-US" sz="1100" b="0">
                          <a:solidFill>
                            <a:schemeClr val="tx1"/>
                          </a:solidFill>
                        </a:rPr>
                        <a:t>14</a:t>
                      </a:r>
                    </a:p>
                  </a:txBody>
                  <a:tcPr anchor="ctr"/>
                </a:tc>
                <a:tc>
                  <a:txBody>
                    <a:bodyPr/>
                    <a:lstStyle/>
                    <a:p>
                      <a:pPr algn="ctr">
                        <a:buNone/>
                      </a:pPr>
                      <a:r>
                        <a:rPr lang="en-US" sz="1100" b="0">
                          <a:solidFill>
                            <a:schemeClr val="tx1"/>
                          </a:solidFill>
                        </a:rPr>
                        <a:t>8.84</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7.04</a:t>
                      </a:r>
                    </a:p>
                  </a:txBody>
                  <a:tcPr anchor="ctr"/>
                </a:tc>
                <a:extLst>
                  <a:ext uri="{0D108BD9-81ED-4DB2-BD59-A6C34878D82A}">
                    <a16:rowId xmlns:a16="http://schemas.microsoft.com/office/drawing/2014/main" val="2350818053"/>
                  </a:ext>
                </a:extLst>
              </a:tr>
              <a:tr h="288740">
                <a:tc>
                  <a:txBody>
                    <a:bodyPr/>
                    <a:lstStyle/>
                    <a:p>
                      <a:pPr algn="ctr">
                        <a:buNone/>
                      </a:pPr>
                      <a:r>
                        <a:rPr lang="en-US" sz="1100" b="0">
                          <a:solidFill>
                            <a:schemeClr val="tx1"/>
                          </a:solidFill>
                        </a:rPr>
                        <a:t>6</a:t>
                      </a:r>
                    </a:p>
                  </a:txBody>
                  <a:tcPr anchor="ctr"/>
                </a:tc>
                <a:tc>
                  <a:txBody>
                    <a:bodyPr/>
                    <a:lstStyle/>
                    <a:p>
                      <a:pPr algn="ctr">
                        <a:buNone/>
                      </a:pPr>
                      <a:r>
                        <a:rPr lang="en-US" sz="1100" b="0">
                          <a:solidFill>
                            <a:schemeClr val="tx1"/>
                          </a:solidFill>
                        </a:rPr>
                        <a:t>7.24</a:t>
                      </a:r>
                    </a:p>
                  </a:txBody>
                  <a:tcPr anchor="ctr"/>
                </a:tc>
                <a:tc>
                  <a:txBody>
                    <a:bodyPr/>
                    <a:lstStyle/>
                    <a:p>
                      <a:pPr algn="ctr">
                        <a:buNone/>
                      </a:pPr>
                      <a:r>
                        <a:rPr lang="en-US" sz="1100" b="0">
                          <a:solidFill>
                            <a:schemeClr val="tx1"/>
                          </a:solidFill>
                        </a:rPr>
                        <a:t>6</a:t>
                      </a:r>
                    </a:p>
                  </a:txBody>
                  <a:tcPr anchor="ctr"/>
                </a:tc>
                <a:tc>
                  <a:txBody>
                    <a:bodyPr/>
                    <a:lstStyle/>
                    <a:p>
                      <a:pPr algn="ctr">
                        <a:buNone/>
                      </a:pPr>
                      <a:r>
                        <a:rPr lang="en-US" sz="1100" b="0" dirty="0">
                          <a:solidFill>
                            <a:schemeClr val="tx1"/>
                          </a:solidFill>
                        </a:rPr>
                        <a:t>6.13</a:t>
                      </a:r>
                    </a:p>
                  </a:txBody>
                  <a:tcPr anchor="ctr"/>
                </a:tc>
                <a:tc>
                  <a:txBody>
                    <a:bodyPr/>
                    <a:lstStyle/>
                    <a:p>
                      <a:pPr algn="ctr">
                        <a:buNone/>
                      </a:pPr>
                      <a:r>
                        <a:rPr lang="en-US" sz="1100" b="0">
                          <a:solidFill>
                            <a:schemeClr val="tx1"/>
                          </a:solidFill>
                        </a:rPr>
                        <a:t>6</a:t>
                      </a:r>
                    </a:p>
                  </a:txBody>
                  <a:tcPr anchor="ctr"/>
                </a:tc>
                <a:tc>
                  <a:txBody>
                    <a:bodyPr/>
                    <a:lstStyle/>
                    <a:p>
                      <a:pPr algn="ctr">
                        <a:buNone/>
                      </a:pPr>
                      <a:r>
                        <a:rPr lang="en-US" sz="1100" b="0">
                          <a:solidFill>
                            <a:schemeClr val="tx1"/>
                          </a:solidFill>
                        </a:rPr>
                        <a:t>6.08</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5.25</a:t>
                      </a:r>
                    </a:p>
                  </a:txBody>
                  <a:tcPr anchor="ctr"/>
                </a:tc>
                <a:extLst>
                  <a:ext uri="{0D108BD9-81ED-4DB2-BD59-A6C34878D82A}">
                    <a16:rowId xmlns:a16="http://schemas.microsoft.com/office/drawing/2014/main" val="745580924"/>
                  </a:ext>
                </a:extLst>
              </a:tr>
              <a:tr h="288740">
                <a:tc>
                  <a:txBody>
                    <a:bodyPr/>
                    <a:lstStyle/>
                    <a:p>
                      <a:pPr algn="ctr">
                        <a:buNone/>
                      </a:pPr>
                      <a:r>
                        <a:rPr lang="en-US" sz="1100" b="0">
                          <a:solidFill>
                            <a:schemeClr val="tx1"/>
                          </a:solidFill>
                        </a:rPr>
                        <a:t>4</a:t>
                      </a:r>
                    </a:p>
                  </a:txBody>
                  <a:tcPr anchor="ctr"/>
                </a:tc>
                <a:tc>
                  <a:txBody>
                    <a:bodyPr/>
                    <a:lstStyle/>
                    <a:p>
                      <a:pPr algn="ctr">
                        <a:buNone/>
                      </a:pPr>
                      <a:r>
                        <a:rPr lang="en-US" sz="1100" b="0">
                          <a:solidFill>
                            <a:schemeClr val="tx1"/>
                          </a:solidFill>
                        </a:rPr>
                        <a:t>4.26</a:t>
                      </a:r>
                    </a:p>
                  </a:txBody>
                  <a:tcPr anchor="ctr"/>
                </a:tc>
                <a:tc>
                  <a:txBody>
                    <a:bodyPr/>
                    <a:lstStyle/>
                    <a:p>
                      <a:pPr algn="ctr">
                        <a:buNone/>
                      </a:pPr>
                      <a:r>
                        <a:rPr lang="en-US" sz="1100" b="0">
                          <a:solidFill>
                            <a:schemeClr val="tx1"/>
                          </a:solidFill>
                        </a:rPr>
                        <a:t>4</a:t>
                      </a:r>
                    </a:p>
                  </a:txBody>
                  <a:tcPr anchor="ctr"/>
                </a:tc>
                <a:tc>
                  <a:txBody>
                    <a:bodyPr/>
                    <a:lstStyle/>
                    <a:p>
                      <a:pPr algn="ctr">
                        <a:buNone/>
                      </a:pPr>
                      <a:r>
                        <a:rPr lang="en-US" sz="1100" b="0" dirty="0">
                          <a:solidFill>
                            <a:schemeClr val="tx1"/>
                          </a:solidFill>
                        </a:rPr>
                        <a:t>3.10</a:t>
                      </a:r>
                    </a:p>
                  </a:txBody>
                  <a:tcPr anchor="ctr"/>
                </a:tc>
                <a:tc>
                  <a:txBody>
                    <a:bodyPr/>
                    <a:lstStyle/>
                    <a:p>
                      <a:pPr algn="ctr">
                        <a:buNone/>
                      </a:pPr>
                      <a:r>
                        <a:rPr lang="en-US" sz="1100" b="0">
                          <a:solidFill>
                            <a:schemeClr val="tx1"/>
                          </a:solidFill>
                        </a:rPr>
                        <a:t>4</a:t>
                      </a:r>
                    </a:p>
                  </a:txBody>
                  <a:tcPr anchor="ctr"/>
                </a:tc>
                <a:tc>
                  <a:txBody>
                    <a:bodyPr/>
                    <a:lstStyle/>
                    <a:p>
                      <a:pPr algn="ctr">
                        <a:buNone/>
                      </a:pPr>
                      <a:r>
                        <a:rPr lang="en-US" sz="1100" b="0">
                          <a:solidFill>
                            <a:schemeClr val="tx1"/>
                          </a:solidFill>
                        </a:rPr>
                        <a:t>5.39</a:t>
                      </a:r>
                    </a:p>
                  </a:txBody>
                  <a:tcPr anchor="ctr"/>
                </a:tc>
                <a:tc>
                  <a:txBody>
                    <a:bodyPr/>
                    <a:lstStyle/>
                    <a:p>
                      <a:pPr algn="ctr">
                        <a:buNone/>
                      </a:pPr>
                      <a:r>
                        <a:rPr lang="en-US" sz="1100" b="0">
                          <a:solidFill>
                            <a:schemeClr val="tx1"/>
                          </a:solidFill>
                        </a:rPr>
                        <a:t>19</a:t>
                      </a:r>
                    </a:p>
                  </a:txBody>
                  <a:tcPr anchor="ctr"/>
                </a:tc>
                <a:tc>
                  <a:txBody>
                    <a:bodyPr/>
                    <a:lstStyle/>
                    <a:p>
                      <a:pPr algn="ctr">
                        <a:buNone/>
                      </a:pPr>
                      <a:r>
                        <a:rPr lang="en-US" sz="1100" b="0">
                          <a:solidFill>
                            <a:schemeClr val="tx1"/>
                          </a:solidFill>
                        </a:rPr>
                        <a:t>12.50</a:t>
                      </a:r>
                    </a:p>
                  </a:txBody>
                  <a:tcPr anchor="ctr"/>
                </a:tc>
                <a:extLst>
                  <a:ext uri="{0D108BD9-81ED-4DB2-BD59-A6C34878D82A}">
                    <a16:rowId xmlns:a16="http://schemas.microsoft.com/office/drawing/2014/main" val="10001"/>
                  </a:ext>
                </a:extLst>
              </a:tr>
              <a:tr h="288740">
                <a:tc>
                  <a:txBody>
                    <a:bodyPr/>
                    <a:lstStyle/>
                    <a:p>
                      <a:pPr algn="ctr">
                        <a:buNone/>
                      </a:pPr>
                      <a:r>
                        <a:rPr lang="en-US" sz="1100" b="0">
                          <a:solidFill>
                            <a:schemeClr val="tx1"/>
                          </a:solidFill>
                        </a:rPr>
                        <a:t>12</a:t>
                      </a:r>
                    </a:p>
                  </a:txBody>
                  <a:tcPr anchor="ctr"/>
                </a:tc>
                <a:tc>
                  <a:txBody>
                    <a:bodyPr/>
                    <a:lstStyle/>
                    <a:p>
                      <a:pPr algn="ctr">
                        <a:buNone/>
                      </a:pPr>
                      <a:r>
                        <a:rPr lang="en-US" sz="1100" b="0">
                          <a:solidFill>
                            <a:schemeClr val="tx1"/>
                          </a:solidFill>
                        </a:rPr>
                        <a:t>10.84</a:t>
                      </a:r>
                    </a:p>
                  </a:txBody>
                  <a:tcPr anchor="ctr"/>
                </a:tc>
                <a:tc>
                  <a:txBody>
                    <a:bodyPr/>
                    <a:lstStyle/>
                    <a:p>
                      <a:pPr algn="ctr">
                        <a:buNone/>
                      </a:pPr>
                      <a:r>
                        <a:rPr lang="en-US" sz="1100" b="0">
                          <a:solidFill>
                            <a:schemeClr val="tx1"/>
                          </a:solidFill>
                        </a:rPr>
                        <a:t>12</a:t>
                      </a:r>
                    </a:p>
                  </a:txBody>
                  <a:tcPr anchor="ctr"/>
                </a:tc>
                <a:tc>
                  <a:txBody>
                    <a:bodyPr/>
                    <a:lstStyle/>
                    <a:p>
                      <a:pPr algn="ctr">
                        <a:buNone/>
                      </a:pPr>
                      <a:r>
                        <a:rPr lang="en-US" sz="1100" b="0">
                          <a:solidFill>
                            <a:schemeClr val="tx1"/>
                          </a:solidFill>
                        </a:rPr>
                        <a:t>9.13</a:t>
                      </a:r>
                    </a:p>
                  </a:txBody>
                  <a:tcPr anchor="ctr"/>
                </a:tc>
                <a:tc>
                  <a:txBody>
                    <a:bodyPr/>
                    <a:lstStyle/>
                    <a:p>
                      <a:pPr algn="ctr">
                        <a:buNone/>
                      </a:pPr>
                      <a:r>
                        <a:rPr lang="en-US" sz="1100" b="0" dirty="0">
                          <a:solidFill>
                            <a:schemeClr val="tx1"/>
                          </a:solidFill>
                        </a:rPr>
                        <a:t>12</a:t>
                      </a:r>
                    </a:p>
                  </a:txBody>
                  <a:tcPr anchor="ctr"/>
                </a:tc>
                <a:tc>
                  <a:txBody>
                    <a:bodyPr/>
                    <a:lstStyle/>
                    <a:p>
                      <a:pPr algn="ctr">
                        <a:buNone/>
                      </a:pPr>
                      <a:r>
                        <a:rPr lang="en-US" sz="1100" b="0">
                          <a:solidFill>
                            <a:schemeClr val="tx1"/>
                          </a:solidFill>
                        </a:rPr>
                        <a:t>8.15</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5.56</a:t>
                      </a:r>
                    </a:p>
                  </a:txBody>
                  <a:tcPr anchor="ctr"/>
                </a:tc>
                <a:extLst>
                  <a:ext uri="{0D108BD9-81ED-4DB2-BD59-A6C34878D82A}">
                    <a16:rowId xmlns:a16="http://schemas.microsoft.com/office/drawing/2014/main" val="10002"/>
                  </a:ext>
                </a:extLst>
              </a:tr>
              <a:tr h="288740">
                <a:tc>
                  <a:txBody>
                    <a:bodyPr/>
                    <a:lstStyle/>
                    <a:p>
                      <a:pPr algn="ctr">
                        <a:buNone/>
                      </a:pPr>
                      <a:r>
                        <a:rPr lang="en-US" sz="1100" b="0">
                          <a:solidFill>
                            <a:schemeClr val="tx1"/>
                          </a:solidFill>
                        </a:rPr>
                        <a:t>7</a:t>
                      </a:r>
                    </a:p>
                  </a:txBody>
                  <a:tcPr anchor="ctr"/>
                </a:tc>
                <a:tc>
                  <a:txBody>
                    <a:bodyPr/>
                    <a:lstStyle/>
                    <a:p>
                      <a:pPr algn="ctr">
                        <a:buNone/>
                      </a:pPr>
                      <a:r>
                        <a:rPr lang="en-US" sz="1100" b="0">
                          <a:solidFill>
                            <a:schemeClr val="tx1"/>
                          </a:solidFill>
                        </a:rPr>
                        <a:t>4.82</a:t>
                      </a:r>
                    </a:p>
                  </a:txBody>
                  <a:tcPr anchor="ctr"/>
                </a:tc>
                <a:tc>
                  <a:txBody>
                    <a:bodyPr/>
                    <a:lstStyle/>
                    <a:p>
                      <a:pPr algn="ctr">
                        <a:buNone/>
                      </a:pPr>
                      <a:r>
                        <a:rPr lang="en-US" sz="1100" b="0">
                          <a:solidFill>
                            <a:schemeClr val="tx1"/>
                          </a:solidFill>
                        </a:rPr>
                        <a:t>7</a:t>
                      </a:r>
                    </a:p>
                  </a:txBody>
                  <a:tcPr anchor="ctr"/>
                </a:tc>
                <a:tc>
                  <a:txBody>
                    <a:bodyPr/>
                    <a:lstStyle/>
                    <a:p>
                      <a:pPr algn="ctr">
                        <a:buNone/>
                      </a:pPr>
                      <a:r>
                        <a:rPr lang="en-US" sz="1100" b="0">
                          <a:solidFill>
                            <a:schemeClr val="tx1"/>
                          </a:solidFill>
                        </a:rPr>
                        <a:t>7.26</a:t>
                      </a:r>
                    </a:p>
                  </a:txBody>
                  <a:tcPr anchor="ctr"/>
                </a:tc>
                <a:tc>
                  <a:txBody>
                    <a:bodyPr/>
                    <a:lstStyle/>
                    <a:p>
                      <a:pPr algn="ctr">
                        <a:buNone/>
                      </a:pPr>
                      <a:r>
                        <a:rPr lang="en-US" sz="1100" b="0" dirty="0">
                          <a:solidFill>
                            <a:schemeClr val="tx1"/>
                          </a:solidFill>
                        </a:rPr>
                        <a:t>7</a:t>
                      </a:r>
                    </a:p>
                  </a:txBody>
                  <a:tcPr anchor="ctr"/>
                </a:tc>
                <a:tc>
                  <a:txBody>
                    <a:bodyPr/>
                    <a:lstStyle/>
                    <a:p>
                      <a:pPr algn="ctr">
                        <a:buNone/>
                      </a:pPr>
                      <a:r>
                        <a:rPr lang="en-US" sz="1100" b="0">
                          <a:solidFill>
                            <a:schemeClr val="tx1"/>
                          </a:solidFill>
                        </a:rPr>
                        <a:t>6.42</a:t>
                      </a:r>
                    </a:p>
                  </a:txBody>
                  <a:tcPr anchor="ctr"/>
                </a:tc>
                <a:tc>
                  <a:txBody>
                    <a:bodyPr/>
                    <a:lstStyle/>
                    <a:p>
                      <a:pPr algn="ctr">
                        <a:buNone/>
                      </a:pPr>
                      <a:r>
                        <a:rPr lang="en-US" sz="1100" b="0">
                          <a:solidFill>
                            <a:schemeClr val="tx1"/>
                          </a:solidFill>
                        </a:rPr>
                        <a:t>8</a:t>
                      </a:r>
                    </a:p>
                  </a:txBody>
                  <a:tcPr anchor="ctr"/>
                </a:tc>
                <a:tc>
                  <a:txBody>
                    <a:bodyPr/>
                    <a:lstStyle/>
                    <a:p>
                      <a:pPr algn="ctr">
                        <a:buNone/>
                      </a:pPr>
                      <a:r>
                        <a:rPr lang="en-US" sz="1100" b="0">
                          <a:solidFill>
                            <a:schemeClr val="tx1"/>
                          </a:solidFill>
                        </a:rPr>
                        <a:t>7.91</a:t>
                      </a:r>
                    </a:p>
                  </a:txBody>
                  <a:tcPr anchor="ctr"/>
                </a:tc>
                <a:extLst>
                  <a:ext uri="{0D108BD9-81ED-4DB2-BD59-A6C34878D82A}">
                    <a16:rowId xmlns:a16="http://schemas.microsoft.com/office/drawing/2014/main" val="10003"/>
                  </a:ext>
                </a:extLst>
              </a:tr>
              <a:tr h="288740">
                <a:tc>
                  <a:txBody>
                    <a:bodyPr/>
                    <a:lstStyle/>
                    <a:p>
                      <a:pPr algn="ctr">
                        <a:buNone/>
                      </a:pPr>
                      <a:r>
                        <a:rPr lang="en-US" sz="1100" b="0">
                          <a:solidFill>
                            <a:schemeClr val="tx1"/>
                          </a:solidFill>
                        </a:rPr>
                        <a:t>5</a:t>
                      </a:r>
                    </a:p>
                  </a:txBody>
                  <a:tcPr anchor="ctr"/>
                </a:tc>
                <a:tc>
                  <a:txBody>
                    <a:bodyPr/>
                    <a:lstStyle/>
                    <a:p>
                      <a:pPr algn="ctr">
                        <a:buNone/>
                      </a:pPr>
                      <a:r>
                        <a:rPr lang="en-US" sz="1100" b="0">
                          <a:solidFill>
                            <a:schemeClr val="tx1"/>
                          </a:solidFill>
                        </a:rPr>
                        <a:t>5.68</a:t>
                      </a:r>
                    </a:p>
                  </a:txBody>
                  <a:tcPr anchor="ctr"/>
                </a:tc>
                <a:tc>
                  <a:txBody>
                    <a:bodyPr/>
                    <a:lstStyle/>
                    <a:p>
                      <a:pPr algn="ctr">
                        <a:buNone/>
                      </a:pPr>
                      <a:r>
                        <a:rPr lang="en-US" sz="1100" b="0">
                          <a:solidFill>
                            <a:schemeClr val="tx1"/>
                          </a:solidFill>
                        </a:rPr>
                        <a:t>5</a:t>
                      </a:r>
                    </a:p>
                  </a:txBody>
                  <a:tcPr anchor="ctr"/>
                </a:tc>
                <a:tc>
                  <a:txBody>
                    <a:bodyPr/>
                    <a:lstStyle/>
                    <a:p>
                      <a:pPr algn="ctr">
                        <a:buNone/>
                      </a:pPr>
                      <a:r>
                        <a:rPr lang="en-US" sz="1100" b="0">
                          <a:solidFill>
                            <a:schemeClr val="tx1"/>
                          </a:solidFill>
                        </a:rPr>
                        <a:t>4.74</a:t>
                      </a:r>
                    </a:p>
                  </a:txBody>
                  <a:tcPr anchor="ctr"/>
                </a:tc>
                <a:tc>
                  <a:txBody>
                    <a:bodyPr/>
                    <a:lstStyle/>
                    <a:p>
                      <a:pPr algn="ctr">
                        <a:buNone/>
                      </a:pPr>
                      <a:r>
                        <a:rPr lang="en-US" sz="1100" b="0" dirty="0">
                          <a:solidFill>
                            <a:schemeClr val="tx1"/>
                          </a:solidFill>
                        </a:rPr>
                        <a:t>5</a:t>
                      </a:r>
                    </a:p>
                  </a:txBody>
                  <a:tcPr anchor="ctr"/>
                </a:tc>
                <a:tc>
                  <a:txBody>
                    <a:bodyPr/>
                    <a:lstStyle/>
                    <a:p>
                      <a:pPr algn="ctr">
                        <a:buNone/>
                      </a:pPr>
                      <a:r>
                        <a:rPr lang="en-US" sz="1100" b="0" dirty="0">
                          <a:solidFill>
                            <a:schemeClr val="tx1"/>
                          </a:solidFill>
                        </a:rPr>
                        <a:t>5.73</a:t>
                      </a:r>
                    </a:p>
                  </a:txBody>
                  <a:tcPr anchor="ctr"/>
                </a:tc>
                <a:tc>
                  <a:txBody>
                    <a:bodyPr/>
                    <a:lstStyle/>
                    <a:p>
                      <a:pPr algn="ctr">
                        <a:buNone/>
                      </a:pPr>
                      <a:r>
                        <a:rPr lang="en-US" sz="1100" b="0" dirty="0">
                          <a:solidFill>
                            <a:schemeClr val="tx1"/>
                          </a:solidFill>
                        </a:rPr>
                        <a:t>8</a:t>
                      </a:r>
                    </a:p>
                  </a:txBody>
                  <a:tcPr anchor="ctr"/>
                </a:tc>
                <a:tc>
                  <a:txBody>
                    <a:bodyPr/>
                    <a:lstStyle/>
                    <a:p>
                      <a:pPr algn="ctr">
                        <a:buNone/>
                      </a:pPr>
                      <a:r>
                        <a:rPr lang="en-US" sz="1100" b="0" dirty="0">
                          <a:solidFill>
                            <a:schemeClr val="tx1"/>
                          </a:solidFill>
                        </a:rPr>
                        <a:t>6.89</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3235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74C107EC-1625-22D8-C40F-0B7712C9C439}"/>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B5AE87C1-2CFC-6630-3E9B-A25AA1879A0B}"/>
              </a:ext>
            </a:extLst>
          </p:cNvPr>
          <p:cNvSpPr txBox="1">
            <a:spLocks noGrp="1"/>
          </p:cNvSpPr>
          <p:nvPr>
            <p:ph type="title"/>
          </p:nvPr>
        </p:nvSpPr>
        <p:spPr>
          <a:xfrm>
            <a:off x="720000" y="445025"/>
            <a:ext cx="785747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Anscombe’s Quartet Summary Statistics</a:t>
            </a:r>
            <a:endParaRPr dirty="0"/>
          </a:p>
        </p:txBody>
      </p:sp>
      <p:sp>
        <p:nvSpPr>
          <p:cNvPr id="228" name="Google Shape;228;p31">
            <a:extLst>
              <a:ext uri="{FF2B5EF4-FFF2-40B4-BE49-F238E27FC236}">
                <a16:creationId xmlns:a16="http://schemas.microsoft.com/office/drawing/2014/main" id="{42CBB184-0ADF-40C4-D323-C1B49EC82AE6}"/>
              </a:ext>
            </a:extLst>
          </p:cNvPr>
          <p:cNvSpPr txBox="1">
            <a:spLocks noGrp="1"/>
          </p:cNvSpPr>
          <p:nvPr>
            <p:ph type="subTitle" idx="1"/>
          </p:nvPr>
        </p:nvSpPr>
        <p:spPr>
          <a:xfrm>
            <a:off x="643265" y="1247076"/>
            <a:ext cx="7857469" cy="319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1" u="sng" dirty="0"/>
              <a:t>All 4 datasets have the exact same summary statistics:</a:t>
            </a:r>
            <a:endParaRPr lang="en-US" sz="2000" dirty="0"/>
          </a:p>
          <a:p>
            <a:pPr marL="285750" indent="-285750"/>
            <a:r>
              <a:rPr lang="en-US" sz="2000" dirty="0"/>
              <a:t>mean of the x values = </a:t>
            </a:r>
            <a:r>
              <a:rPr lang="en-US" sz="2000" b="1" dirty="0"/>
              <a:t>9.0</a:t>
            </a:r>
          </a:p>
          <a:p>
            <a:pPr marL="285750" indent="-285750"/>
            <a:r>
              <a:rPr lang="en-US" sz="2000" dirty="0"/>
              <a:t>mean of the y values =</a:t>
            </a:r>
            <a:r>
              <a:rPr lang="en-US" sz="2000" b="1" dirty="0"/>
              <a:t> 7.5</a:t>
            </a:r>
          </a:p>
          <a:p>
            <a:pPr marL="285750" indent="-285750"/>
            <a:r>
              <a:rPr lang="en-US" sz="2000" dirty="0"/>
              <a:t>equation of the least-squared regression line is: </a:t>
            </a:r>
            <a:r>
              <a:rPr lang="en-US" sz="2000" b="1" dirty="0"/>
              <a:t>y = 3 + 0.5x</a:t>
            </a:r>
          </a:p>
          <a:p>
            <a:pPr marL="285750" indent="-285750"/>
            <a:r>
              <a:rPr lang="en-US" sz="2000" dirty="0"/>
              <a:t>sums of squared errors (about the mean) = </a:t>
            </a:r>
            <a:r>
              <a:rPr lang="en-US" sz="2000" b="1" dirty="0"/>
              <a:t>110.0</a:t>
            </a:r>
          </a:p>
          <a:p>
            <a:pPr marL="285750" indent="-285750"/>
            <a:r>
              <a:rPr lang="en-US" sz="2000" dirty="0"/>
              <a:t>regression sums of squared errors (variance accounted for by x) = </a:t>
            </a:r>
            <a:r>
              <a:rPr lang="en-US" sz="2000" b="1" dirty="0"/>
              <a:t>27.5</a:t>
            </a:r>
          </a:p>
          <a:p>
            <a:pPr marL="285750" indent="-285750"/>
            <a:r>
              <a:rPr lang="en-US" sz="2000" dirty="0"/>
              <a:t>residual sums of squared errors (about the regression line) = </a:t>
            </a:r>
            <a:r>
              <a:rPr lang="en-US" sz="2000" b="1" dirty="0"/>
              <a:t>13.75</a:t>
            </a:r>
          </a:p>
          <a:p>
            <a:pPr marL="285750" indent="-285750"/>
            <a:r>
              <a:rPr lang="en-US" sz="2000" dirty="0"/>
              <a:t>correlation coefficient = </a:t>
            </a:r>
            <a:r>
              <a:rPr lang="en-US" sz="2000" b="1" dirty="0"/>
              <a:t>0.82</a:t>
            </a:r>
          </a:p>
          <a:p>
            <a:pPr marL="285750" indent="-285750"/>
            <a:r>
              <a:rPr lang="en-US" sz="2000" dirty="0"/>
              <a:t>coefficient of determination = </a:t>
            </a:r>
            <a:r>
              <a:rPr lang="en-US" sz="2000" b="1" dirty="0"/>
              <a:t>0.67</a:t>
            </a:r>
            <a:endParaRPr sz="2000" b="1" dirty="0"/>
          </a:p>
        </p:txBody>
      </p:sp>
    </p:spTree>
    <p:extLst>
      <p:ext uri="{BB962C8B-B14F-4D97-AF65-F5344CB8AC3E}">
        <p14:creationId xmlns:p14="http://schemas.microsoft.com/office/powerpoint/2010/main" val="838927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10C57718-768A-D69E-D3E0-8A4C9CAD409E}"/>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AEFDB83C-1947-3B36-2806-644AE058A86F}"/>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Anscombe’s Quartet Visualized</a:t>
            </a:r>
            <a:endParaRPr dirty="0"/>
          </a:p>
        </p:txBody>
      </p:sp>
      <p:sp>
        <p:nvSpPr>
          <p:cNvPr id="2" name="TextBox 1">
            <a:extLst>
              <a:ext uri="{FF2B5EF4-FFF2-40B4-BE49-F238E27FC236}">
                <a16:creationId xmlns:a16="http://schemas.microsoft.com/office/drawing/2014/main" id="{266DF2E6-95E5-679E-83F1-6A275FCBDA97}"/>
              </a:ext>
            </a:extLst>
          </p:cNvPr>
          <p:cNvSpPr txBox="1"/>
          <p:nvPr/>
        </p:nvSpPr>
        <p:spPr>
          <a:xfrm>
            <a:off x="6023113" y="2176670"/>
            <a:ext cx="184731" cy="307777"/>
          </a:xfrm>
          <a:prstGeom prst="rect">
            <a:avLst/>
          </a:prstGeom>
          <a:noFill/>
        </p:spPr>
        <p:txBody>
          <a:bodyPr wrap="none" rtlCol="0">
            <a:spAutoFit/>
          </a:bodyPr>
          <a:lstStyle/>
          <a:p>
            <a:endParaRPr lang="en-US" dirty="0"/>
          </a:p>
        </p:txBody>
      </p:sp>
      <p:sp>
        <p:nvSpPr>
          <p:cNvPr id="3" name="AutoShape 4" descr="Anscombe's quartet - Wikipedia">
            <a:extLst>
              <a:ext uri="{FF2B5EF4-FFF2-40B4-BE49-F238E27FC236}">
                <a16:creationId xmlns:a16="http://schemas.microsoft.com/office/drawing/2014/main" id="{7AB51E4C-BA9C-635E-8258-7A88FABAE6E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raphic 5">
            <a:extLst>
              <a:ext uri="{FF2B5EF4-FFF2-40B4-BE49-F238E27FC236}">
                <a16:creationId xmlns:a16="http://schemas.microsoft.com/office/drawing/2014/main" id="{C0A1ED9A-117B-9B72-7A9F-4062F16158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8757" y="1017725"/>
            <a:ext cx="5541686" cy="4030317"/>
          </a:xfrm>
          <a:prstGeom prst="rect">
            <a:avLst/>
          </a:prstGeom>
        </p:spPr>
      </p:pic>
    </p:spTree>
    <p:extLst>
      <p:ext uri="{BB962C8B-B14F-4D97-AF65-F5344CB8AC3E}">
        <p14:creationId xmlns:p14="http://schemas.microsoft.com/office/powerpoint/2010/main" val="4211670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7CFDE2D9-2DAE-CC13-B2B2-57790F35A1B7}"/>
            </a:ext>
          </a:extLst>
        </p:cNvPr>
        <p:cNvGrpSpPr/>
        <p:nvPr/>
      </p:nvGrpSpPr>
      <p:grpSpPr>
        <a:xfrm>
          <a:off x="0" y="0"/>
          <a:ext cx="0" cy="0"/>
          <a:chOff x="0" y="0"/>
          <a:chExt cx="0" cy="0"/>
        </a:xfrm>
      </p:grpSpPr>
      <p:sp>
        <p:nvSpPr>
          <p:cNvPr id="634" name="Google Shape;634;p41">
            <a:extLst>
              <a:ext uri="{FF2B5EF4-FFF2-40B4-BE49-F238E27FC236}">
                <a16:creationId xmlns:a16="http://schemas.microsoft.com/office/drawing/2014/main" id="{1A2A99C8-8A2A-CBCA-707A-C82629D585B1}"/>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Datasaurus</a:t>
            </a:r>
            <a:r>
              <a:rPr lang="en" dirty="0"/>
              <a:t> Rex &amp; The </a:t>
            </a:r>
            <a:r>
              <a:rPr lang="en" dirty="0" err="1"/>
              <a:t>Datasaurus</a:t>
            </a:r>
            <a:r>
              <a:rPr lang="en" dirty="0"/>
              <a:t> Dozen</a:t>
            </a:r>
            <a:endParaRPr dirty="0"/>
          </a:p>
        </p:txBody>
      </p:sp>
      <p:sp>
        <p:nvSpPr>
          <p:cNvPr id="2" name="TextBox 1">
            <a:extLst>
              <a:ext uri="{FF2B5EF4-FFF2-40B4-BE49-F238E27FC236}">
                <a16:creationId xmlns:a16="http://schemas.microsoft.com/office/drawing/2014/main" id="{8C013E1D-2520-1D87-3505-D9117DC09498}"/>
              </a:ext>
            </a:extLst>
          </p:cNvPr>
          <p:cNvSpPr txBox="1"/>
          <p:nvPr/>
        </p:nvSpPr>
        <p:spPr>
          <a:xfrm>
            <a:off x="6023113" y="2176670"/>
            <a:ext cx="184731" cy="307777"/>
          </a:xfrm>
          <a:prstGeom prst="rect">
            <a:avLst/>
          </a:prstGeom>
          <a:noFill/>
        </p:spPr>
        <p:txBody>
          <a:bodyPr wrap="none" rtlCol="0">
            <a:spAutoFit/>
          </a:bodyPr>
          <a:lstStyle/>
          <a:p>
            <a:endParaRPr lang="en-US" dirty="0"/>
          </a:p>
        </p:txBody>
      </p:sp>
      <p:sp>
        <p:nvSpPr>
          <p:cNvPr id="3" name="AutoShape 4" descr="Anscombe's quartet - Wikipedia">
            <a:extLst>
              <a:ext uri="{FF2B5EF4-FFF2-40B4-BE49-F238E27FC236}">
                <a16:creationId xmlns:a16="http://schemas.microsoft.com/office/drawing/2014/main" id="{9378C108-050D-973E-4C7A-D53E0B23A91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The Datasaurus Dozen (Revolutions)">
            <a:extLst>
              <a:ext uri="{FF2B5EF4-FFF2-40B4-BE49-F238E27FC236}">
                <a16:creationId xmlns:a16="http://schemas.microsoft.com/office/drawing/2014/main" id="{37E8C163-A837-9F55-0A0B-FC09977904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433" y="1126462"/>
            <a:ext cx="8899133" cy="357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256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BF37E9A1-71D0-E3C0-E5B6-7B34513632A6}"/>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B99A0F07-6710-38B5-6294-B69796D2C4FF}"/>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Visual Reporting Definitions</a:t>
            </a:r>
            <a:endParaRPr dirty="0"/>
          </a:p>
        </p:txBody>
      </p:sp>
      <p:sp>
        <p:nvSpPr>
          <p:cNvPr id="670" name="Google Shape;670;p44">
            <a:extLst>
              <a:ext uri="{FF2B5EF4-FFF2-40B4-BE49-F238E27FC236}">
                <a16:creationId xmlns:a16="http://schemas.microsoft.com/office/drawing/2014/main" id="{EC8060A5-1BB8-CCD0-A996-7A8B3C904EE2}"/>
              </a:ext>
            </a:extLst>
          </p:cNvPr>
          <p:cNvSpPr txBox="1">
            <a:spLocks noGrp="1"/>
          </p:cNvSpPr>
          <p:nvPr>
            <p:ph type="subTitle" idx="1"/>
          </p:nvPr>
        </p:nvSpPr>
        <p:spPr>
          <a:xfrm>
            <a:off x="720000" y="1731412"/>
            <a:ext cx="2379000" cy="3155903"/>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Wingdings" pitchFamily="2" charset="2"/>
              <a:buChar char="v"/>
            </a:pPr>
            <a:r>
              <a:rPr lang="en-US" sz="1800" dirty="0"/>
              <a:t>Turns numbers into charts, graphs, maps</a:t>
            </a:r>
          </a:p>
          <a:p>
            <a:pPr marL="285750" lvl="0" indent="-285750" algn="l" rtl="0">
              <a:spcBef>
                <a:spcPts val="0"/>
              </a:spcBef>
              <a:spcAft>
                <a:spcPts val="0"/>
              </a:spcAft>
              <a:buFont typeface="Wingdings" pitchFamily="2" charset="2"/>
              <a:buChar char="v"/>
            </a:pPr>
            <a:r>
              <a:rPr lang="en-US" sz="1800" dirty="0"/>
              <a:t>Makes patterns and outliers visible</a:t>
            </a:r>
          </a:p>
          <a:p>
            <a:pPr marL="285750" lvl="0" indent="-285750" algn="l" rtl="0">
              <a:spcBef>
                <a:spcPts val="0"/>
              </a:spcBef>
              <a:spcAft>
                <a:spcPts val="0"/>
              </a:spcAft>
              <a:buFont typeface="Wingdings" pitchFamily="2" charset="2"/>
              <a:buChar char="v"/>
            </a:pPr>
            <a:r>
              <a:rPr lang="en-US" sz="1800" dirty="0"/>
              <a:t>Accessible to decision-makers and the public</a:t>
            </a:r>
          </a:p>
        </p:txBody>
      </p:sp>
      <p:sp>
        <p:nvSpPr>
          <p:cNvPr id="671" name="Google Shape;671;p44">
            <a:extLst>
              <a:ext uri="{FF2B5EF4-FFF2-40B4-BE49-F238E27FC236}">
                <a16:creationId xmlns:a16="http://schemas.microsoft.com/office/drawing/2014/main" id="{0D148621-7BE8-8494-1B51-1AFB28576DAA}"/>
              </a:ext>
            </a:extLst>
          </p:cNvPr>
          <p:cNvSpPr txBox="1">
            <a:spLocks noGrp="1"/>
          </p:cNvSpPr>
          <p:nvPr>
            <p:ph type="subTitle" idx="2"/>
          </p:nvPr>
        </p:nvSpPr>
        <p:spPr>
          <a:xfrm>
            <a:off x="3382451" y="1731412"/>
            <a:ext cx="2379000" cy="3155903"/>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Wingdings" pitchFamily="2" charset="2"/>
              <a:buChar char="v"/>
            </a:pPr>
            <a:r>
              <a:rPr lang="en-US" sz="1800" dirty="0"/>
              <a:t>Single value tracking progress on what matters most</a:t>
            </a:r>
          </a:p>
          <a:p>
            <a:pPr marL="285750" lvl="0" indent="-285750" algn="l" rtl="0">
              <a:spcBef>
                <a:spcPts val="0"/>
              </a:spcBef>
              <a:spcAft>
                <a:spcPts val="0"/>
              </a:spcAft>
              <a:buFont typeface="Wingdings" pitchFamily="2" charset="2"/>
              <a:buChar char="v"/>
            </a:pPr>
            <a:r>
              <a:rPr lang="en-US" sz="1800" dirty="0"/>
              <a:t>Examples: exits to housing, length of time homeless, returns</a:t>
            </a:r>
            <a:endParaRPr sz="1800" dirty="0"/>
          </a:p>
        </p:txBody>
      </p:sp>
      <p:sp>
        <p:nvSpPr>
          <p:cNvPr id="672" name="Google Shape;672;p44">
            <a:extLst>
              <a:ext uri="{FF2B5EF4-FFF2-40B4-BE49-F238E27FC236}">
                <a16:creationId xmlns:a16="http://schemas.microsoft.com/office/drawing/2014/main" id="{CE8C003E-B92E-17D6-73E2-716FD28E1E50}"/>
              </a:ext>
            </a:extLst>
          </p:cNvPr>
          <p:cNvSpPr txBox="1">
            <a:spLocks noGrp="1"/>
          </p:cNvSpPr>
          <p:nvPr>
            <p:ph type="subTitle" idx="3"/>
          </p:nvPr>
        </p:nvSpPr>
        <p:spPr>
          <a:xfrm>
            <a:off x="6044903" y="1731412"/>
            <a:ext cx="2379000" cy="3155903"/>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Wingdings" pitchFamily="2" charset="2"/>
              <a:buChar char="v"/>
            </a:pPr>
            <a:r>
              <a:rPr lang="en-US" sz="1800" dirty="0"/>
              <a:t>Brings KPIs + visuals together in one place</a:t>
            </a:r>
          </a:p>
          <a:p>
            <a:pPr marL="285750" lvl="0" indent="-285750" algn="l" rtl="0">
              <a:spcBef>
                <a:spcPts val="0"/>
              </a:spcBef>
              <a:spcAft>
                <a:spcPts val="0"/>
              </a:spcAft>
              <a:buFont typeface="Wingdings" pitchFamily="2" charset="2"/>
              <a:buChar char="v"/>
            </a:pPr>
            <a:r>
              <a:rPr lang="en-US" sz="1800" dirty="0"/>
              <a:t>Real-time, interactive, guides decisions</a:t>
            </a:r>
          </a:p>
          <a:p>
            <a:pPr marL="285750" lvl="0" indent="-285750" algn="l" rtl="0">
              <a:spcBef>
                <a:spcPts val="0"/>
              </a:spcBef>
              <a:spcAft>
                <a:spcPts val="0"/>
              </a:spcAft>
              <a:buFont typeface="Wingdings" pitchFamily="2" charset="2"/>
              <a:buChar char="v"/>
            </a:pPr>
            <a:r>
              <a:rPr lang="en-US" sz="1800" dirty="0"/>
              <a:t>Turns static reports into living tools</a:t>
            </a:r>
            <a:endParaRPr sz="1800" dirty="0"/>
          </a:p>
        </p:txBody>
      </p:sp>
      <p:sp>
        <p:nvSpPr>
          <p:cNvPr id="673" name="Google Shape;673;p44">
            <a:extLst>
              <a:ext uri="{FF2B5EF4-FFF2-40B4-BE49-F238E27FC236}">
                <a16:creationId xmlns:a16="http://schemas.microsoft.com/office/drawing/2014/main" id="{EEB072BF-C3CE-872C-90AE-4B7F1EDE7603}"/>
              </a:ext>
            </a:extLst>
          </p:cNvPr>
          <p:cNvSpPr txBox="1">
            <a:spLocks noGrp="1"/>
          </p:cNvSpPr>
          <p:nvPr>
            <p:ph type="subTitle" idx="4"/>
          </p:nvPr>
        </p:nvSpPr>
        <p:spPr>
          <a:xfrm>
            <a:off x="720000" y="1203837"/>
            <a:ext cx="2379000" cy="52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latin typeface="Inter SemiBold"/>
                <a:ea typeface="Inter SemiBold"/>
                <a:cs typeface="Inter SemiBold"/>
                <a:sym typeface="Inter SemiBold"/>
              </a:rPr>
              <a:t>Visualization</a:t>
            </a:r>
            <a:endParaRPr sz="2000" dirty="0">
              <a:latin typeface="Inter SemiBold"/>
              <a:ea typeface="Inter SemiBold"/>
              <a:cs typeface="Inter SemiBold"/>
              <a:sym typeface="Inter SemiBold"/>
            </a:endParaRPr>
          </a:p>
        </p:txBody>
      </p:sp>
      <p:sp>
        <p:nvSpPr>
          <p:cNvPr id="674" name="Google Shape;674;p44">
            <a:extLst>
              <a:ext uri="{FF2B5EF4-FFF2-40B4-BE49-F238E27FC236}">
                <a16:creationId xmlns:a16="http://schemas.microsoft.com/office/drawing/2014/main" id="{8EC2412A-2C0F-1CC7-4FAD-7D92ED5FF9FE}"/>
              </a:ext>
            </a:extLst>
          </p:cNvPr>
          <p:cNvSpPr txBox="1">
            <a:spLocks noGrp="1"/>
          </p:cNvSpPr>
          <p:nvPr>
            <p:ph type="subTitle" idx="5"/>
          </p:nvPr>
        </p:nvSpPr>
        <p:spPr>
          <a:xfrm>
            <a:off x="3382451" y="1203837"/>
            <a:ext cx="2379000" cy="52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latin typeface="Inter SemiBold"/>
                <a:ea typeface="Inter SemiBold"/>
                <a:cs typeface="Inter SemiBold"/>
                <a:sym typeface="Inter SemiBold"/>
              </a:rPr>
              <a:t>KPI</a:t>
            </a:r>
            <a:endParaRPr sz="2000" dirty="0">
              <a:latin typeface="Inter SemiBold"/>
              <a:ea typeface="Inter SemiBold"/>
              <a:cs typeface="Inter SemiBold"/>
              <a:sym typeface="Inter SemiBold"/>
            </a:endParaRPr>
          </a:p>
        </p:txBody>
      </p:sp>
      <p:sp>
        <p:nvSpPr>
          <p:cNvPr id="675" name="Google Shape;675;p44">
            <a:extLst>
              <a:ext uri="{FF2B5EF4-FFF2-40B4-BE49-F238E27FC236}">
                <a16:creationId xmlns:a16="http://schemas.microsoft.com/office/drawing/2014/main" id="{28238C3D-BECE-5B50-6604-DB25431828C1}"/>
              </a:ext>
            </a:extLst>
          </p:cNvPr>
          <p:cNvSpPr txBox="1">
            <a:spLocks noGrp="1"/>
          </p:cNvSpPr>
          <p:nvPr>
            <p:ph type="subTitle" idx="6"/>
          </p:nvPr>
        </p:nvSpPr>
        <p:spPr>
          <a:xfrm>
            <a:off x="6044903" y="1203837"/>
            <a:ext cx="2379000" cy="52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latin typeface="Inter SemiBold"/>
                <a:ea typeface="Inter SemiBold"/>
                <a:cs typeface="Inter SemiBold"/>
                <a:sym typeface="Inter SemiBold"/>
              </a:rPr>
              <a:t>Data Dashboard</a:t>
            </a:r>
            <a:endParaRPr sz="2000" dirty="0">
              <a:latin typeface="Inter SemiBold"/>
              <a:ea typeface="Inter SemiBold"/>
              <a:cs typeface="Inter SemiBold"/>
              <a:sym typeface="Inter SemiBold"/>
            </a:endParaRPr>
          </a:p>
        </p:txBody>
      </p:sp>
    </p:spTree>
    <p:extLst>
      <p:ext uri="{BB962C8B-B14F-4D97-AF65-F5344CB8AC3E}">
        <p14:creationId xmlns:p14="http://schemas.microsoft.com/office/powerpoint/2010/main" val="700575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230A86F1-7F7E-8C9B-BA11-B9E5F01044B1}"/>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8CF58FF0-BBD5-35F6-A553-6317FCE82295}"/>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Visualization</a:t>
            </a:r>
            <a:endParaRPr dirty="0"/>
          </a:p>
        </p:txBody>
      </p:sp>
      <p:pic>
        <p:nvPicPr>
          <p:cNvPr id="21" name="Picture 20" descr="A graph of blue and pink lines&#10;&#10;AI-generated content may be incorrect.">
            <a:extLst>
              <a:ext uri="{FF2B5EF4-FFF2-40B4-BE49-F238E27FC236}">
                <a16:creationId xmlns:a16="http://schemas.microsoft.com/office/drawing/2014/main" id="{A04E93E9-B921-D8CE-2A23-1BCCC7690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671" y="1017725"/>
            <a:ext cx="6956657" cy="3892205"/>
          </a:xfrm>
          <a:prstGeom prst="rect">
            <a:avLst/>
          </a:prstGeom>
        </p:spPr>
      </p:pic>
    </p:spTree>
    <p:extLst>
      <p:ext uri="{BB962C8B-B14F-4D97-AF65-F5344CB8AC3E}">
        <p14:creationId xmlns:p14="http://schemas.microsoft.com/office/powerpoint/2010/main" val="2739917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707EB8BC-FAD2-11FD-A88D-331CA3B0BA92}"/>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DEF5F73E-7F35-DF03-56E8-B75CF98DA8D8}"/>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Visualizing Apples</a:t>
            </a:r>
            <a:endParaRPr dirty="0"/>
          </a:p>
        </p:txBody>
      </p:sp>
      <p:graphicFrame>
        <p:nvGraphicFramePr>
          <p:cNvPr id="8" name="Google Shape;635;p41">
            <a:extLst>
              <a:ext uri="{FF2B5EF4-FFF2-40B4-BE49-F238E27FC236}">
                <a16:creationId xmlns:a16="http://schemas.microsoft.com/office/drawing/2014/main" id="{4D54F21B-F4D8-7D8C-3A45-E03973757F5A}"/>
              </a:ext>
            </a:extLst>
          </p:cNvPr>
          <p:cNvGraphicFramePr/>
          <p:nvPr>
            <p:extLst>
              <p:ext uri="{D42A27DB-BD31-4B8C-83A1-F6EECF244321}">
                <p14:modId xmlns:p14="http://schemas.microsoft.com/office/powerpoint/2010/main" val="3121095787"/>
              </p:ext>
            </p:extLst>
          </p:nvPr>
        </p:nvGraphicFramePr>
        <p:xfrm>
          <a:off x="710077" y="4136919"/>
          <a:ext cx="7713923" cy="741400"/>
        </p:xfrm>
        <a:graphic>
          <a:graphicData uri="http://schemas.openxmlformats.org/drawingml/2006/table">
            <a:tbl>
              <a:tblPr>
                <a:tableStyleId>{636F38B8-F938-4CB4-A686-41F9285F4D67}</a:tableStyleId>
              </a:tblPr>
              <a:tblGrid>
                <a:gridCol w="1101989">
                  <a:extLst>
                    <a:ext uri="{9D8B030D-6E8A-4147-A177-3AD203B41FA5}">
                      <a16:colId xmlns:a16="http://schemas.microsoft.com/office/drawing/2014/main" val="20000"/>
                    </a:ext>
                  </a:extLst>
                </a:gridCol>
                <a:gridCol w="1101989">
                  <a:extLst>
                    <a:ext uri="{9D8B030D-6E8A-4147-A177-3AD203B41FA5}">
                      <a16:colId xmlns:a16="http://schemas.microsoft.com/office/drawing/2014/main" val="2772787925"/>
                    </a:ext>
                  </a:extLst>
                </a:gridCol>
                <a:gridCol w="1101989">
                  <a:extLst>
                    <a:ext uri="{9D8B030D-6E8A-4147-A177-3AD203B41FA5}">
                      <a16:colId xmlns:a16="http://schemas.microsoft.com/office/drawing/2014/main" val="2145101853"/>
                    </a:ext>
                  </a:extLst>
                </a:gridCol>
                <a:gridCol w="1101989">
                  <a:extLst>
                    <a:ext uri="{9D8B030D-6E8A-4147-A177-3AD203B41FA5}">
                      <a16:colId xmlns:a16="http://schemas.microsoft.com/office/drawing/2014/main" val="1156890963"/>
                    </a:ext>
                  </a:extLst>
                </a:gridCol>
                <a:gridCol w="1101989">
                  <a:extLst>
                    <a:ext uri="{9D8B030D-6E8A-4147-A177-3AD203B41FA5}">
                      <a16:colId xmlns:a16="http://schemas.microsoft.com/office/drawing/2014/main" val="20001"/>
                    </a:ext>
                  </a:extLst>
                </a:gridCol>
                <a:gridCol w="1101989">
                  <a:extLst>
                    <a:ext uri="{9D8B030D-6E8A-4147-A177-3AD203B41FA5}">
                      <a16:colId xmlns:a16="http://schemas.microsoft.com/office/drawing/2014/main" val="20002"/>
                    </a:ext>
                  </a:extLst>
                </a:gridCol>
                <a:gridCol w="1101989">
                  <a:extLst>
                    <a:ext uri="{9D8B030D-6E8A-4147-A177-3AD203B41FA5}">
                      <a16:colId xmlns:a16="http://schemas.microsoft.com/office/drawing/2014/main" val="20003"/>
                    </a:ext>
                  </a:extLst>
                </a:gridCol>
              </a:tblGrid>
              <a:tr h="398347">
                <a:tc>
                  <a:txBody>
                    <a:bodyPr/>
                    <a:lstStyle/>
                    <a:p>
                      <a:pPr algn="ctr">
                        <a:buNone/>
                      </a:pPr>
                      <a:r>
                        <a:rPr lang="en-US" sz="1900" b="1" dirty="0">
                          <a:solidFill>
                            <a:schemeClr val="tx1"/>
                          </a:solidFill>
                        </a:rPr>
                        <a:t>Mon</a:t>
                      </a:r>
                    </a:p>
                  </a:txBody>
                  <a:tcPr marL="108640" marR="108640" marT="54320" marB="54320" anchor="ctr"/>
                </a:tc>
                <a:tc>
                  <a:txBody>
                    <a:bodyPr/>
                    <a:lstStyle/>
                    <a:p>
                      <a:pPr algn="ctr">
                        <a:buNone/>
                      </a:pPr>
                      <a:r>
                        <a:rPr lang="en-US" sz="1900" b="1" dirty="0">
                          <a:solidFill>
                            <a:schemeClr val="tx1"/>
                          </a:solidFill>
                        </a:rPr>
                        <a:t>Tue</a:t>
                      </a:r>
                    </a:p>
                  </a:txBody>
                  <a:tcPr marL="108640" marR="108640" marT="54320" marB="54320" anchor="ctr"/>
                </a:tc>
                <a:tc>
                  <a:txBody>
                    <a:bodyPr/>
                    <a:lstStyle/>
                    <a:p>
                      <a:pPr algn="ctr">
                        <a:buNone/>
                      </a:pPr>
                      <a:r>
                        <a:rPr lang="en-US" sz="1900" b="1" dirty="0">
                          <a:solidFill>
                            <a:schemeClr val="tx1"/>
                          </a:solidFill>
                        </a:rPr>
                        <a:t>Wed</a:t>
                      </a:r>
                    </a:p>
                  </a:txBody>
                  <a:tcPr marL="108640" marR="108640" marT="54320" marB="54320" anchor="ctr"/>
                </a:tc>
                <a:tc>
                  <a:txBody>
                    <a:bodyPr/>
                    <a:lstStyle/>
                    <a:p>
                      <a:pPr algn="ctr">
                        <a:buNone/>
                      </a:pPr>
                      <a:r>
                        <a:rPr lang="en-US" sz="1900" b="1" dirty="0">
                          <a:solidFill>
                            <a:schemeClr val="tx1"/>
                          </a:solidFill>
                        </a:rPr>
                        <a:t>Thu</a:t>
                      </a:r>
                    </a:p>
                  </a:txBody>
                  <a:tcPr marL="108640" marR="108640" marT="54320" marB="54320" anchor="ctr"/>
                </a:tc>
                <a:tc>
                  <a:txBody>
                    <a:bodyPr/>
                    <a:lstStyle/>
                    <a:p>
                      <a:pPr algn="ctr">
                        <a:buNone/>
                      </a:pPr>
                      <a:r>
                        <a:rPr lang="en-US" sz="1900" b="1" dirty="0">
                          <a:solidFill>
                            <a:schemeClr val="tx1"/>
                          </a:solidFill>
                        </a:rPr>
                        <a:t>Fri</a:t>
                      </a:r>
                    </a:p>
                  </a:txBody>
                  <a:tcPr marL="108640" marR="108640" marT="54320" marB="54320" anchor="ctr"/>
                </a:tc>
                <a:tc>
                  <a:txBody>
                    <a:bodyPr/>
                    <a:lstStyle/>
                    <a:p>
                      <a:pPr algn="ctr">
                        <a:buNone/>
                      </a:pPr>
                      <a:r>
                        <a:rPr lang="en-US" sz="1900" b="1" dirty="0">
                          <a:solidFill>
                            <a:schemeClr val="tx1"/>
                          </a:solidFill>
                        </a:rPr>
                        <a:t>Sat</a:t>
                      </a:r>
                    </a:p>
                  </a:txBody>
                  <a:tcPr marL="108640" marR="108640" marT="54320" marB="54320" anchor="ctr"/>
                </a:tc>
                <a:tc>
                  <a:txBody>
                    <a:bodyPr/>
                    <a:lstStyle/>
                    <a:p>
                      <a:pPr algn="ctr">
                        <a:buNone/>
                      </a:pPr>
                      <a:r>
                        <a:rPr lang="en-US" sz="1900" b="1" dirty="0">
                          <a:solidFill>
                            <a:schemeClr val="tx1"/>
                          </a:solidFill>
                        </a:rPr>
                        <a:t>Sun</a:t>
                      </a:r>
                    </a:p>
                  </a:txBody>
                  <a:tcPr marL="108640" marR="108640" marT="54320" marB="54320" anchor="ctr"/>
                </a:tc>
                <a:extLst>
                  <a:ext uri="{0D108BD9-81ED-4DB2-BD59-A6C34878D82A}">
                    <a16:rowId xmlns:a16="http://schemas.microsoft.com/office/drawing/2014/main" val="2771079575"/>
                  </a:ext>
                </a:extLst>
              </a:tr>
              <a:tr h="343053">
                <a:tc>
                  <a:txBody>
                    <a:bodyPr/>
                    <a:lstStyle/>
                    <a:p>
                      <a:pPr algn="ctr">
                        <a:buNone/>
                      </a:pPr>
                      <a:r>
                        <a:rPr lang="en-US" sz="1300" b="0" dirty="0">
                          <a:solidFill>
                            <a:schemeClr val="tx1"/>
                          </a:solidFill>
                        </a:rPr>
                        <a:t>3</a:t>
                      </a:r>
                    </a:p>
                  </a:txBody>
                  <a:tcPr marL="108640" marR="108640" marT="54320" marB="54320" anchor="ctr"/>
                </a:tc>
                <a:tc>
                  <a:txBody>
                    <a:bodyPr/>
                    <a:lstStyle/>
                    <a:p>
                      <a:pPr algn="ctr">
                        <a:buNone/>
                      </a:pPr>
                      <a:r>
                        <a:rPr lang="en-US" sz="1300" b="0" dirty="0">
                          <a:solidFill>
                            <a:schemeClr val="tx1"/>
                          </a:solidFill>
                        </a:rPr>
                        <a:t>1</a:t>
                      </a:r>
                    </a:p>
                  </a:txBody>
                  <a:tcPr marL="108640" marR="108640" marT="54320" marB="54320" anchor="ctr"/>
                </a:tc>
                <a:tc>
                  <a:txBody>
                    <a:bodyPr/>
                    <a:lstStyle/>
                    <a:p>
                      <a:pPr algn="ctr">
                        <a:buNone/>
                      </a:pPr>
                      <a:r>
                        <a:rPr lang="en-US" sz="1300" b="0" dirty="0">
                          <a:solidFill>
                            <a:schemeClr val="tx1"/>
                          </a:solidFill>
                        </a:rPr>
                        <a:t>2</a:t>
                      </a:r>
                    </a:p>
                  </a:txBody>
                  <a:tcPr marL="108640" marR="108640" marT="54320" marB="54320" anchor="ctr"/>
                </a:tc>
                <a:tc>
                  <a:txBody>
                    <a:bodyPr/>
                    <a:lstStyle/>
                    <a:p>
                      <a:pPr algn="ctr">
                        <a:buNone/>
                      </a:pPr>
                      <a:r>
                        <a:rPr lang="en-US" sz="1300" b="0" dirty="0">
                          <a:solidFill>
                            <a:schemeClr val="tx1"/>
                          </a:solidFill>
                        </a:rPr>
                        <a:t>2</a:t>
                      </a:r>
                    </a:p>
                  </a:txBody>
                  <a:tcPr marL="108640" marR="108640" marT="54320" marB="54320" anchor="ctr"/>
                </a:tc>
                <a:tc>
                  <a:txBody>
                    <a:bodyPr/>
                    <a:lstStyle/>
                    <a:p>
                      <a:pPr algn="ctr">
                        <a:buNone/>
                      </a:pPr>
                      <a:r>
                        <a:rPr lang="en-US" sz="1300" b="0" dirty="0">
                          <a:solidFill>
                            <a:schemeClr val="tx1"/>
                          </a:solidFill>
                        </a:rPr>
                        <a:t>0</a:t>
                      </a:r>
                    </a:p>
                  </a:txBody>
                  <a:tcPr marL="108640" marR="108640" marT="54320" marB="54320" anchor="ctr"/>
                </a:tc>
                <a:tc>
                  <a:txBody>
                    <a:bodyPr/>
                    <a:lstStyle/>
                    <a:p>
                      <a:pPr algn="ctr">
                        <a:buNone/>
                      </a:pPr>
                      <a:r>
                        <a:rPr lang="en-US" sz="1300" b="0" dirty="0">
                          <a:solidFill>
                            <a:schemeClr val="tx1"/>
                          </a:solidFill>
                        </a:rPr>
                        <a:t>6</a:t>
                      </a:r>
                    </a:p>
                  </a:txBody>
                  <a:tcPr marL="108640" marR="108640" marT="54320" marB="54320" anchor="ctr"/>
                </a:tc>
                <a:tc>
                  <a:txBody>
                    <a:bodyPr/>
                    <a:lstStyle/>
                    <a:p>
                      <a:pPr algn="ctr">
                        <a:buNone/>
                      </a:pPr>
                      <a:r>
                        <a:rPr lang="en-US" sz="1300" b="0" dirty="0">
                          <a:solidFill>
                            <a:schemeClr val="tx1"/>
                          </a:solidFill>
                        </a:rPr>
                        <a:t>13</a:t>
                      </a:r>
                    </a:p>
                  </a:txBody>
                  <a:tcPr marL="108640" marR="108640" marT="54320" marB="54320" anchor="ctr"/>
                </a:tc>
                <a:extLst>
                  <a:ext uri="{0D108BD9-81ED-4DB2-BD59-A6C34878D82A}">
                    <a16:rowId xmlns:a16="http://schemas.microsoft.com/office/drawing/2014/main" val="2271227381"/>
                  </a:ext>
                </a:extLst>
              </a:tr>
            </a:tbl>
          </a:graphicData>
        </a:graphic>
      </p:graphicFrame>
      <p:sp>
        <p:nvSpPr>
          <p:cNvPr id="11" name="Google Shape;670;p44">
            <a:extLst>
              <a:ext uri="{FF2B5EF4-FFF2-40B4-BE49-F238E27FC236}">
                <a16:creationId xmlns:a16="http://schemas.microsoft.com/office/drawing/2014/main" id="{6658B681-A622-C5CD-2E1B-90CD9BEB1C04}"/>
              </a:ext>
            </a:extLst>
          </p:cNvPr>
          <p:cNvSpPr txBox="1">
            <a:spLocks/>
          </p:cNvSpPr>
          <p:nvPr/>
        </p:nvSpPr>
        <p:spPr>
          <a:xfrm>
            <a:off x="720000" y="946998"/>
            <a:ext cx="6555443" cy="22305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1800" dirty="0"/>
              <a:t>Imagine we collect apples for 1 week and we want to know which day was our best day and which was our worst. Here’s a table with how many apples we collected each day.</a:t>
            </a:r>
          </a:p>
        </p:txBody>
      </p:sp>
    </p:spTree>
    <p:extLst>
      <p:ext uri="{BB962C8B-B14F-4D97-AF65-F5344CB8AC3E}">
        <p14:creationId xmlns:p14="http://schemas.microsoft.com/office/powerpoint/2010/main" val="1543595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626EBBDF-6A1C-9ECD-FB5C-AE98DEF6AAFF}"/>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F4CA136D-EC6D-6501-2CD8-E1E3B114629C}"/>
              </a:ext>
            </a:extLst>
          </p:cNvPr>
          <p:cNvSpPr txBox="1">
            <a:spLocks noGrp="1"/>
          </p:cNvSpPr>
          <p:nvPr>
            <p:ph type="title"/>
          </p:nvPr>
        </p:nvSpPr>
        <p:spPr>
          <a:xfrm>
            <a:off x="720000" y="445025"/>
            <a:ext cx="677410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Visualizing Apples</a:t>
            </a:r>
            <a:endParaRPr dirty="0"/>
          </a:p>
        </p:txBody>
      </p:sp>
      <p:graphicFrame>
        <p:nvGraphicFramePr>
          <p:cNvPr id="4" name="Google Shape;635;p41">
            <a:extLst>
              <a:ext uri="{FF2B5EF4-FFF2-40B4-BE49-F238E27FC236}">
                <a16:creationId xmlns:a16="http://schemas.microsoft.com/office/drawing/2014/main" id="{B6405A6B-9615-5E12-ADE5-5828C61E66D4}"/>
              </a:ext>
            </a:extLst>
          </p:cNvPr>
          <p:cNvGraphicFramePr/>
          <p:nvPr>
            <p:extLst>
              <p:ext uri="{D42A27DB-BD31-4B8C-83A1-F6EECF244321}">
                <p14:modId xmlns:p14="http://schemas.microsoft.com/office/powerpoint/2010/main" val="1196843148"/>
              </p:ext>
            </p:extLst>
          </p:nvPr>
        </p:nvGraphicFramePr>
        <p:xfrm>
          <a:off x="710077" y="4136919"/>
          <a:ext cx="7713923" cy="741400"/>
        </p:xfrm>
        <a:graphic>
          <a:graphicData uri="http://schemas.openxmlformats.org/drawingml/2006/table">
            <a:tbl>
              <a:tblPr>
                <a:tableStyleId>{636F38B8-F938-4CB4-A686-41F9285F4D67}</a:tableStyleId>
              </a:tblPr>
              <a:tblGrid>
                <a:gridCol w="1101989">
                  <a:extLst>
                    <a:ext uri="{9D8B030D-6E8A-4147-A177-3AD203B41FA5}">
                      <a16:colId xmlns:a16="http://schemas.microsoft.com/office/drawing/2014/main" val="20000"/>
                    </a:ext>
                  </a:extLst>
                </a:gridCol>
                <a:gridCol w="1101989">
                  <a:extLst>
                    <a:ext uri="{9D8B030D-6E8A-4147-A177-3AD203B41FA5}">
                      <a16:colId xmlns:a16="http://schemas.microsoft.com/office/drawing/2014/main" val="2772787925"/>
                    </a:ext>
                  </a:extLst>
                </a:gridCol>
                <a:gridCol w="1101989">
                  <a:extLst>
                    <a:ext uri="{9D8B030D-6E8A-4147-A177-3AD203B41FA5}">
                      <a16:colId xmlns:a16="http://schemas.microsoft.com/office/drawing/2014/main" val="2145101853"/>
                    </a:ext>
                  </a:extLst>
                </a:gridCol>
                <a:gridCol w="1101989">
                  <a:extLst>
                    <a:ext uri="{9D8B030D-6E8A-4147-A177-3AD203B41FA5}">
                      <a16:colId xmlns:a16="http://schemas.microsoft.com/office/drawing/2014/main" val="1156890963"/>
                    </a:ext>
                  </a:extLst>
                </a:gridCol>
                <a:gridCol w="1101989">
                  <a:extLst>
                    <a:ext uri="{9D8B030D-6E8A-4147-A177-3AD203B41FA5}">
                      <a16:colId xmlns:a16="http://schemas.microsoft.com/office/drawing/2014/main" val="20001"/>
                    </a:ext>
                  </a:extLst>
                </a:gridCol>
                <a:gridCol w="1101989">
                  <a:extLst>
                    <a:ext uri="{9D8B030D-6E8A-4147-A177-3AD203B41FA5}">
                      <a16:colId xmlns:a16="http://schemas.microsoft.com/office/drawing/2014/main" val="20002"/>
                    </a:ext>
                  </a:extLst>
                </a:gridCol>
                <a:gridCol w="1101989">
                  <a:extLst>
                    <a:ext uri="{9D8B030D-6E8A-4147-A177-3AD203B41FA5}">
                      <a16:colId xmlns:a16="http://schemas.microsoft.com/office/drawing/2014/main" val="20003"/>
                    </a:ext>
                  </a:extLst>
                </a:gridCol>
              </a:tblGrid>
              <a:tr h="398347">
                <a:tc>
                  <a:txBody>
                    <a:bodyPr/>
                    <a:lstStyle/>
                    <a:p>
                      <a:pPr algn="ctr">
                        <a:buNone/>
                      </a:pPr>
                      <a:r>
                        <a:rPr lang="en-US" sz="1900" b="1" dirty="0">
                          <a:solidFill>
                            <a:schemeClr val="tx1"/>
                          </a:solidFill>
                        </a:rPr>
                        <a:t>Mon</a:t>
                      </a:r>
                    </a:p>
                  </a:txBody>
                  <a:tcPr marL="108640" marR="108640" marT="54320" marB="54320" anchor="ctr"/>
                </a:tc>
                <a:tc>
                  <a:txBody>
                    <a:bodyPr/>
                    <a:lstStyle/>
                    <a:p>
                      <a:pPr algn="ctr">
                        <a:buNone/>
                      </a:pPr>
                      <a:r>
                        <a:rPr lang="en-US" sz="1900" b="1" dirty="0">
                          <a:solidFill>
                            <a:schemeClr val="tx1"/>
                          </a:solidFill>
                        </a:rPr>
                        <a:t>Tue</a:t>
                      </a:r>
                    </a:p>
                  </a:txBody>
                  <a:tcPr marL="108640" marR="108640" marT="54320" marB="54320" anchor="ctr"/>
                </a:tc>
                <a:tc>
                  <a:txBody>
                    <a:bodyPr/>
                    <a:lstStyle/>
                    <a:p>
                      <a:pPr algn="ctr">
                        <a:buNone/>
                      </a:pPr>
                      <a:r>
                        <a:rPr lang="en-US" sz="1900" b="1" dirty="0">
                          <a:solidFill>
                            <a:schemeClr val="tx1"/>
                          </a:solidFill>
                        </a:rPr>
                        <a:t>Wed</a:t>
                      </a:r>
                    </a:p>
                  </a:txBody>
                  <a:tcPr marL="108640" marR="108640" marT="54320" marB="54320" anchor="ctr"/>
                </a:tc>
                <a:tc>
                  <a:txBody>
                    <a:bodyPr/>
                    <a:lstStyle/>
                    <a:p>
                      <a:pPr algn="ctr">
                        <a:buNone/>
                      </a:pPr>
                      <a:r>
                        <a:rPr lang="en-US" sz="1900" b="1" dirty="0">
                          <a:solidFill>
                            <a:schemeClr val="tx1"/>
                          </a:solidFill>
                        </a:rPr>
                        <a:t>Thu</a:t>
                      </a:r>
                    </a:p>
                  </a:txBody>
                  <a:tcPr marL="108640" marR="108640" marT="54320" marB="54320" anchor="ctr"/>
                </a:tc>
                <a:tc>
                  <a:txBody>
                    <a:bodyPr/>
                    <a:lstStyle/>
                    <a:p>
                      <a:pPr algn="ctr">
                        <a:buNone/>
                      </a:pPr>
                      <a:r>
                        <a:rPr lang="en-US" sz="1900" b="1" dirty="0">
                          <a:solidFill>
                            <a:schemeClr val="tx1"/>
                          </a:solidFill>
                        </a:rPr>
                        <a:t>Fri</a:t>
                      </a:r>
                    </a:p>
                  </a:txBody>
                  <a:tcPr marL="108640" marR="108640" marT="54320" marB="54320" anchor="ctr"/>
                </a:tc>
                <a:tc>
                  <a:txBody>
                    <a:bodyPr/>
                    <a:lstStyle/>
                    <a:p>
                      <a:pPr algn="ctr">
                        <a:buNone/>
                      </a:pPr>
                      <a:r>
                        <a:rPr lang="en-US" sz="1900" b="1" dirty="0">
                          <a:solidFill>
                            <a:schemeClr val="tx1"/>
                          </a:solidFill>
                        </a:rPr>
                        <a:t>Sat</a:t>
                      </a:r>
                    </a:p>
                  </a:txBody>
                  <a:tcPr marL="108640" marR="108640" marT="54320" marB="54320" anchor="ctr"/>
                </a:tc>
                <a:tc>
                  <a:txBody>
                    <a:bodyPr/>
                    <a:lstStyle/>
                    <a:p>
                      <a:pPr algn="ctr">
                        <a:buNone/>
                      </a:pPr>
                      <a:r>
                        <a:rPr lang="en-US" sz="1900" b="1" dirty="0">
                          <a:solidFill>
                            <a:schemeClr val="tx1"/>
                          </a:solidFill>
                        </a:rPr>
                        <a:t>Sun</a:t>
                      </a:r>
                    </a:p>
                  </a:txBody>
                  <a:tcPr marL="108640" marR="108640" marT="54320" marB="54320" anchor="ctr"/>
                </a:tc>
                <a:extLst>
                  <a:ext uri="{0D108BD9-81ED-4DB2-BD59-A6C34878D82A}">
                    <a16:rowId xmlns:a16="http://schemas.microsoft.com/office/drawing/2014/main" val="2771079575"/>
                  </a:ext>
                </a:extLst>
              </a:tr>
              <a:tr h="343053">
                <a:tc>
                  <a:txBody>
                    <a:bodyPr/>
                    <a:lstStyle/>
                    <a:p>
                      <a:pPr algn="ctr">
                        <a:buNone/>
                      </a:pPr>
                      <a:r>
                        <a:rPr lang="en-US" sz="1300" b="0" dirty="0">
                          <a:solidFill>
                            <a:schemeClr val="tx1"/>
                          </a:solidFill>
                        </a:rPr>
                        <a:t>3</a:t>
                      </a:r>
                    </a:p>
                  </a:txBody>
                  <a:tcPr marL="108640" marR="108640" marT="54320" marB="54320" anchor="ctr"/>
                </a:tc>
                <a:tc>
                  <a:txBody>
                    <a:bodyPr/>
                    <a:lstStyle/>
                    <a:p>
                      <a:pPr algn="ctr">
                        <a:buNone/>
                      </a:pPr>
                      <a:r>
                        <a:rPr lang="en-US" sz="1300" b="0" dirty="0">
                          <a:solidFill>
                            <a:schemeClr val="tx1"/>
                          </a:solidFill>
                        </a:rPr>
                        <a:t>1</a:t>
                      </a:r>
                    </a:p>
                  </a:txBody>
                  <a:tcPr marL="108640" marR="108640" marT="54320" marB="54320" anchor="ctr"/>
                </a:tc>
                <a:tc>
                  <a:txBody>
                    <a:bodyPr/>
                    <a:lstStyle/>
                    <a:p>
                      <a:pPr algn="ctr">
                        <a:buNone/>
                      </a:pPr>
                      <a:r>
                        <a:rPr lang="en-US" sz="1300" b="0" dirty="0">
                          <a:solidFill>
                            <a:schemeClr val="tx1"/>
                          </a:solidFill>
                        </a:rPr>
                        <a:t>2</a:t>
                      </a:r>
                    </a:p>
                  </a:txBody>
                  <a:tcPr marL="108640" marR="108640" marT="54320" marB="54320" anchor="ctr"/>
                </a:tc>
                <a:tc>
                  <a:txBody>
                    <a:bodyPr/>
                    <a:lstStyle/>
                    <a:p>
                      <a:pPr algn="ctr">
                        <a:buNone/>
                      </a:pPr>
                      <a:r>
                        <a:rPr lang="en-US" sz="1300" b="0" dirty="0">
                          <a:solidFill>
                            <a:schemeClr val="tx1"/>
                          </a:solidFill>
                        </a:rPr>
                        <a:t>2</a:t>
                      </a:r>
                    </a:p>
                  </a:txBody>
                  <a:tcPr marL="108640" marR="108640" marT="54320" marB="54320" anchor="ctr"/>
                </a:tc>
                <a:tc>
                  <a:txBody>
                    <a:bodyPr/>
                    <a:lstStyle/>
                    <a:p>
                      <a:pPr algn="ctr">
                        <a:buNone/>
                      </a:pPr>
                      <a:r>
                        <a:rPr lang="en-US" sz="1300" b="0" dirty="0">
                          <a:solidFill>
                            <a:schemeClr val="tx1"/>
                          </a:solidFill>
                        </a:rPr>
                        <a:t>0</a:t>
                      </a:r>
                    </a:p>
                  </a:txBody>
                  <a:tcPr marL="108640" marR="108640" marT="54320" marB="54320" anchor="ctr"/>
                </a:tc>
                <a:tc>
                  <a:txBody>
                    <a:bodyPr/>
                    <a:lstStyle/>
                    <a:p>
                      <a:pPr algn="ctr">
                        <a:buNone/>
                      </a:pPr>
                      <a:r>
                        <a:rPr lang="en-US" sz="1300" b="0" dirty="0">
                          <a:solidFill>
                            <a:schemeClr val="tx1"/>
                          </a:solidFill>
                        </a:rPr>
                        <a:t>6</a:t>
                      </a:r>
                    </a:p>
                  </a:txBody>
                  <a:tcPr marL="108640" marR="108640" marT="54320" marB="54320" anchor="ctr"/>
                </a:tc>
                <a:tc>
                  <a:txBody>
                    <a:bodyPr/>
                    <a:lstStyle/>
                    <a:p>
                      <a:pPr algn="ctr">
                        <a:buNone/>
                      </a:pPr>
                      <a:r>
                        <a:rPr lang="en-US" sz="1300" b="0" dirty="0">
                          <a:solidFill>
                            <a:schemeClr val="tx1"/>
                          </a:solidFill>
                        </a:rPr>
                        <a:t>13</a:t>
                      </a:r>
                    </a:p>
                  </a:txBody>
                  <a:tcPr marL="108640" marR="108640" marT="54320" marB="54320" anchor="ctr"/>
                </a:tc>
                <a:extLst>
                  <a:ext uri="{0D108BD9-81ED-4DB2-BD59-A6C34878D82A}">
                    <a16:rowId xmlns:a16="http://schemas.microsoft.com/office/drawing/2014/main" val="2271227381"/>
                  </a:ext>
                </a:extLst>
              </a:tr>
            </a:tbl>
          </a:graphicData>
        </a:graphic>
      </p:graphicFrame>
      <p:sp>
        <p:nvSpPr>
          <p:cNvPr id="7" name="Google Shape;670;p44">
            <a:extLst>
              <a:ext uri="{FF2B5EF4-FFF2-40B4-BE49-F238E27FC236}">
                <a16:creationId xmlns:a16="http://schemas.microsoft.com/office/drawing/2014/main" id="{A75398C0-AC77-43AF-A71D-F90E487A0F3C}"/>
              </a:ext>
            </a:extLst>
          </p:cNvPr>
          <p:cNvSpPr txBox="1">
            <a:spLocks noGrp="1"/>
          </p:cNvSpPr>
          <p:nvPr>
            <p:ph type="subTitle" idx="1"/>
          </p:nvPr>
        </p:nvSpPr>
        <p:spPr>
          <a:xfrm>
            <a:off x="720000" y="946998"/>
            <a:ext cx="6555443" cy="22305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Imagine we collect apples for 1 week and we want to know which day was our best day and which was our worst. Here’s a table with how many apples we collected each day. </a:t>
            </a:r>
          </a:p>
          <a:p>
            <a:pPr marL="0" lvl="0" indent="0" algn="l" rtl="0">
              <a:spcBef>
                <a:spcPts val="0"/>
              </a:spcBef>
              <a:spcAft>
                <a:spcPts val="0"/>
              </a:spcAft>
              <a:buNone/>
            </a:pPr>
            <a:endParaRPr lang="en-US" sz="1800" dirty="0"/>
          </a:p>
          <a:p>
            <a:pPr marL="285750" lvl="0" indent="-285750" algn="l" rtl="0">
              <a:spcBef>
                <a:spcPts val="0"/>
              </a:spcBef>
              <a:spcAft>
                <a:spcPts val="0"/>
              </a:spcAft>
              <a:buFont typeface="Arial" panose="020B0604020202020204" pitchFamily="34" charset="0"/>
              <a:buChar char="•"/>
            </a:pPr>
            <a:r>
              <a:rPr lang="en-US" sz="1800" dirty="0"/>
              <a:t>Which day had the most apples collected? </a:t>
            </a:r>
          </a:p>
          <a:p>
            <a:pPr marL="285750" lvl="0" indent="-285750" algn="l" rtl="0">
              <a:spcBef>
                <a:spcPts val="0"/>
              </a:spcBef>
              <a:spcAft>
                <a:spcPts val="0"/>
              </a:spcAft>
              <a:buFont typeface="Arial" panose="020B0604020202020204" pitchFamily="34" charset="0"/>
              <a:buChar char="•"/>
            </a:pPr>
            <a:r>
              <a:rPr lang="en-US" sz="1800" dirty="0"/>
              <a:t>Which day had the least apples collected?</a:t>
            </a:r>
          </a:p>
        </p:txBody>
      </p:sp>
      <p:pic>
        <p:nvPicPr>
          <p:cNvPr id="3" name="Graphic 2">
            <a:extLst>
              <a:ext uri="{FF2B5EF4-FFF2-40B4-BE49-F238E27FC236}">
                <a16:creationId xmlns:a16="http://schemas.microsoft.com/office/drawing/2014/main" id="{D3F48392-06D9-5C47-6C85-613757834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3795675"/>
            <a:ext cx="261731" cy="261731"/>
          </a:xfrm>
          <a:prstGeom prst="rect">
            <a:avLst/>
          </a:prstGeom>
        </p:spPr>
      </p:pic>
      <p:pic>
        <p:nvPicPr>
          <p:cNvPr id="5" name="Graphic 4">
            <a:extLst>
              <a:ext uri="{FF2B5EF4-FFF2-40B4-BE49-F238E27FC236}">
                <a16:creationId xmlns:a16="http://schemas.microsoft.com/office/drawing/2014/main" id="{FDAC8C35-1E8E-9C7D-229E-275A2F3577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3499203"/>
            <a:ext cx="261731" cy="261731"/>
          </a:xfrm>
          <a:prstGeom prst="rect">
            <a:avLst/>
          </a:prstGeom>
        </p:spPr>
      </p:pic>
      <p:pic>
        <p:nvPicPr>
          <p:cNvPr id="6" name="Graphic 5">
            <a:extLst>
              <a:ext uri="{FF2B5EF4-FFF2-40B4-BE49-F238E27FC236}">
                <a16:creationId xmlns:a16="http://schemas.microsoft.com/office/drawing/2014/main" id="{1543DD59-5D24-555A-9D36-48F1D410D6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3202733"/>
            <a:ext cx="261731" cy="261731"/>
          </a:xfrm>
          <a:prstGeom prst="rect">
            <a:avLst/>
          </a:prstGeom>
        </p:spPr>
      </p:pic>
      <p:pic>
        <p:nvPicPr>
          <p:cNvPr id="8" name="Graphic 7">
            <a:extLst>
              <a:ext uri="{FF2B5EF4-FFF2-40B4-BE49-F238E27FC236}">
                <a16:creationId xmlns:a16="http://schemas.microsoft.com/office/drawing/2014/main" id="{E4E69B04-76AA-3EE2-C968-70C2FB1A2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2906263"/>
            <a:ext cx="261731" cy="261731"/>
          </a:xfrm>
          <a:prstGeom prst="rect">
            <a:avLst/>
          </a:prstGeom>
        </p:spPr>
      </p:pic>
      <p:pic>
        <p:nvPicPr>
          <p:cNvPr id="9" name="Graphic 8">
            <a:extLst>
              <a:ext uri="{FF2B5EF4-FFF2-40B4-BE49-F238E27FC236}">
                <a16:creationId xmlns:a16="http://schemas.microsoft.com/office/drawing/2014/main" id="{48F6CB6F-C52B-6BB2-3913-9F4C97CF96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2609793"/>
            <a:ext cx="261731" cy="261731"/>
          </a:xfrm>
          <a:prstGeom prst="rect">
            <a:avLst/>
          </a:prstGeom>
        </p:spPr>
      </p:pic>
      <p:pic>
        <p:nvPicPr>
          <p:cNvPr id="10" name="Graphic 9">
            <a:extLst>
              <a:ext uri="{FF2B5EF4-FFF2-40B4-BE49-F238E27FC236}">
                <a16:creationId xmlns:a16="http://schemas.microsoft.com/office/drawing/2014/main" id="{949112F0-0003-AF2F-8BCA-C176EB05F9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2313323"/>
            <a:ext cx="261731" cy="261731"/>
          </a:xfrm>
          <a:prstGeom prst="rect">
            <a:avLst/>
          </a:prstGeom>
        </p:spPr>
      </p:pic>
      <p:pic>
        <p:nvPicPr>
          <p:cNvPr id="12" name="Graphic 11">
            <a:extLst>
              <a:ext uri="{FF2B5EF4-FFF2-40B4-BE49-F238E27FC236}">
                <a16:creationId xmlns:a16="http://schemas.microsoft.com/office/drawing/2014/main" id="{5A54AF60-E4B9-FA83-CEF0-C758EC2FC9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2016853"/>
            <a:ext cx="261731" cy="261731"/>
          </a:xfrm>
          <a:prstGeom prst="rect">
            <a:avLst/>
          </a:prstGeom>
        </p:spPr>
      </p:pic>
      <p:pic>
        <p:nvPicPr>
          <p:cNvPr id="20" name="Graphic 19">
            <a:extLst>
              <a:ext uri="{FF2B5EF4-FFF2-40B4-BE49-F238E27FC236}">
                <a16:creationId xmlns:a16="http://schemas.microsoft.com/office/drawing/2014/main" id="{7085469C-8056-E111-C22B-EB1382A33C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234646"/>
            <a:ext cx="261731" cy="261731"/>
          </a:xfrm>
          <a:prstGeom prst="rect">
            <a:avLst/>
          </a:prstGeom>
        </p:spPr>
      </p:pic>
      <p:pic>
        <p:nvPicPr>
          <p:cNvPr id="21" name="Graphic 20">
            <a:extLst>
              <a:ext uri="{FF2B5EF4-FFF2-40B4-BE49-F238E27FC236}">
                <a16:creationId xmlns:a16="http://schemas.microsoft.com/office/drawing/2014/main" id="{6EB283EF-6202-CCD9-9B06-92727F4350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120" y="3793685"/>
            <a:ext cx="261731" cy="261731"/>
          </a:xfrm>
          <a:prstGeom prst="rect">
            <a:avLst/>
          </a:prstGeom>
        </p:spPr>
      </p:pic>
      <p:pic>
        <p:nvPicPr>
          <p:cNvPr id="22" name="Graphic 21">
            <a:extLst>
              <a:ext uri="{FF2B5EF4-FFF2-40B4-BE49-F238E27FC236}">
                <a16:creationId xmlns:a16="http://schemas.microsoft.com/office/drawing/2014/main" id="{53B2E296-C5E3-2375-8EA1-4073A6C81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120" y="3497213"/>
            <a:ext cx="261731" cy="261731"/>
          </a:xfrm>
          <a:prstGeom prst="rect">
            <a:avLst/>
          </a:prstGeom>
        </p:spPr>
      </p:pic>
      <p:pic>
        <p:nvPicPr>
          <p:cNvPr id="23" name="Graphic 22">
            <a:extLst>
              <a:ext uri="{FF2B5EF4-FFF2-40B4-BE49-F238E27FC236}">
                <a16:creationId xmlns:a16="http://schemas.microsoft.com/office/drawing/2014/main" id="{917EE857-6F34-7203-0BF9-32AE712650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120" y="3200743"/>
            <a:ext cx="261731" cy="261731"/>
          </a:xfrm>
          <a:prstGeom prst="rect">
            <a:avLst/>
          </a:prstGeom>
        </p:spPr>
      </p:pic>
      <p:pic>
        <p:nvPicPr>
          <p:cNvPr id="24" name="Graphic 23">
            <a:extLst>
              <a:ext uri="{FF2B5EF4-FFF2-40B4-BE49-F238E27FC236}">
                <a16:creationId xmlns:a16="http://schemas.microsoft.com/office/drawing/2014/main" id="{47A0D4F6-E3AE-1318-36C3-1D5B67165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494" y="3817066"/>
            <a:ext cx="261731" cy="261731"/>
          </a:xfrm>
          <a:prstGeom prst="rect">
            <a:avLst/>
          </a:prstGeom>
        </p:spPr>
      </p:pic>
      <p:pic>
        <p:nvPicPr>
          <p:cNvPr id="25" name="Graphic 24">
            <a:extLst>
              <a:ext uri="{FF2B5EF4-FFF2-40B4-BE49-F238E27FC236}">
                <a16:creationId xmlns:a16="http://schemas.microsoft.com/office/drawing/2014/main" id="{E60B63DF-FFBF-4D5E-4292-D05331C8D6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9611" y="3793685"/>
            <a:ext cx="261731" cy="261731"/>
          </a:xfrm>
          <a:prstGeom prst="rect">
            <a:avLst/>
          </a:prstGeom>
        </p:spPr>
      </p:pic>
      <p:pic>
        <p:nvPicPr>
          <p:cNvPr id="26" name="Graphic 25">
            <a:extLst>
              <a:ext uri="{FF2B5EF4-FFF2-40B4-BE49-F238E27FC236}">
                <a16:creationId xmlns:a16="http://schemas.microsoft.com/office/drawing/2014/main" id="{3ADCADAE-10B0-2969-9817-B918DA480E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9611" y="3497213"/>
            <a:ext cx="261731" cy="261731"/>
          </a:xfrm>
          <a:prstGeom prst="rect">
            <a:avLst/>
          </a:prstGeom>
        </p:spPr>
      </p:pic>
      <p:pic>
        <p:nvPicPr>
          <p:cNvPr id="27" name="Graphic 26">
            <a:extLst>
              <a:ext uri="{FF2B5EF4-FFF2-40B4-BE49-F238E27FC236}">
                <a16:creationId xmlns:a16="http://schemas.microsoft.com/office/drawing/2014/main" id="{687E50FD-0BD8-4024-B2B7-29C3CB5863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775" y="3793685"/>
            <a:ext cx="261731" cy="261731"/>
          </a:xfrm>
          <a:prstGeom prst="rect">
            <a:avLst/>
          </a:prstGeom>
        </p:spPr>
      </p:pic>
      <p:pic>
        <p:nvPicPr>
          <p:cNvPr id="28" name="Graphic 27">
            <a:extLst>
              <a:ext uri="{FF2B5EF4-FFF2-40B4-BE49-F238E27FC236}">
                <a16:creationId xmlns:a16="http://schemas.microsoft.com/office/drawing/2014/main" id="{2D4FA6B3-9E6C-811B-2EB7-7310E5CB42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775" y="3497213"/>
            <a:ext cx="261731" cy="261731"/>
          </a:xfrm>
          <a:prstGeom prst="rect">
            <a:avLst/>
          </a:prstGeom>
        </p:spPr>
      </p:pic>
      <p:pic>
        <p:nvPicPr>
          <p:cNvPr id="29" name="Graphic 28">
            <a:extLst>
              <a:ext uri="{FF2B5EF4-FFF2-40B4-BE49-F238E27FC236}">
                <a16:creationId xmlns:a16="http://schemas.microsoft.com/office/drawing/2014/main" id="{6226A569-51C3-0742-B33F-4C658E5A2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5985" y="3793685"/>
            <a:ext cx="261731" cy="261731"/>
          </a:xfrm>
          <a:prstGeom prst="rect">
            <a:avLst/>
          </a:prstGeom>
        </p:spPr>
      </p:pic>
      <p:pic>
        <p:nvPicPr>
          <p:cNvPr id="30" name="Graphic 29">
            <a:extLst>
              <a:ext uri="{FF2B5EF4-FFF2-40B4-BE49-F238E27FC236}">
                <a16:creationId xmlns:a16="http://schemas.microsoft.com/office/drawing/2014/main" id="{4521AD0B-13CD-B44E-0366-BF7DAA5355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5985" y="3497213"/>
            <a:ext cx="261731" cy="261731"/>
          </a:xfrm>
          <a:prstGeom prst="rect">
            <a:avLst/>
          </a:prstGeom>
        </p:spPr>
      </p:pic>
      <p:pic>
        <p:nvPicPr>
          <p:cNvPr id="31" name="Graphic 30">
            <a:extLst>
              <a:ext uri="{FF2B5EF4-FFF2-40B4-BE49-F238E27FC236}">
                <a16:creationId xmlns:a16="http://schemas.microsoft.com/office/drawing/2014/main" id="{FB8C62FB-0E46-BF2F-1477-C3934EEB14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775" y="2892247"/>
            <a:ext cx="261731" cy="261731"/>
          </a:xfrm>
          <a:prstGeom prst="rect">
            <a:avLst/>
          </a:prstGeom>
        </p:spPr>
      </p:pic>
      <p:pic>
        <p:nvPicPr>
          <p:cNvPr id="32" name="Graphic 31">
            <a:extLst>
              <a:ext uri="{FF2B5EF4-FFF2-40B4-BE49-F238E27FC236}">
                <a16:creationId xmlns:a16="http://schemas.microsoft.com/office/drawing/2014/main" id="{4C876624-3BD0-032D-4D83-13FE74C97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775" y="3194730"/>
            <a:ext cx="261731" cy="261731"/>
          </a:xfrm>
          <a:prstGeom prst="rect">
            <a:avLst/>
          </a:prstGeom>
        </p:spPr>
      </p:pic>
      <p:pic>
        <p:nvPicPr>
          <p:cNvPr id="34" name="Graphic 33">
            <a:extLst>
              <a:ext uri="{FF2B5EF4-FFF2-40B4-BE49-F238E27FC236}">
                <a16:creationId xmlns:a16="http://schemas.microsoft.com/office/drawing/2014/main" id="{F34B7B95-FA02-50E6-B49C-DE525A6BA0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1715364"/>
            <a:ext cx="261731" cy="261731"/>
          </a:xfrm>
          <a:prstGeom prst="rect">
            <a:avLst/>
          </a:prstGeom>
        </p:spPr>
      </p:pic>
      <p:pic>
        <p:nvPicPr>
          <p:cNvPr id="35" name="Graphic 34">
            <a:extLst>
              <a:ext uri="{FF2B5EF4-FFF2-40B4-BE49-F238E27FC236}">
                <a16:creationId xmlns:a16="http://schemas.microsoft.com/office/drawing/2014/main" id="{186A81A9-973C-E5D6-D370-00267066EB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1418894"/>
            <a:ext cx="261731" cy="261731"/>
          </a:xfrm>
          <a:prstGeom prst="rect">
            <a:avLst/>
          </a:prstGeom>
        </p:spPr>
      </p:pic>
      <p:pic>
        <p:nvPicPr>
          <p:cNvPr id="36" name="Graphic 35">
            <a:extLst>
              <a:ext uri="{FF2B5EF4-FFF2-40B4-BE49-F238E27FC236}">
                <a16:creationId xmlns:a16="http://schemas.microsoft.com/office/drawing/2014/main" id="{5F9BD25A-310E-F04B-C3CE-D4C946D71C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1122424"/>
            <a:ext cx="261731" cy="261731"/>
          </a:xfrm>
          <a:prstGeom prst="rect">
            <a:avLst/>
          </a:prstGeom>
        </p:spPr>
      </p:pic>
      <p:pic>
        <p:nvPicPr>
          <p:cNvPr id="37" name="Graphic 36">
            <a:extLst>
              <a:ext uri="{FF2B5EF4-FFF2-40B4-BE49-F238E27FC236}">
                <a16:creationId xmlns:a16="http://schemas.microsoft.com/office/drawing/2014/main" id="{CC20642D-AB4B-A3D6-43DA-184962848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825954"/>
            <a:ext cx="261731" cy="261731"/>
          </a:xfrm>
          <a:prstGeom prst="rect">
            <a:avLst/>
          </a:prstGeom>
        </p:spPr>
      </p:pic>
      <p:pic>
        <p:nvPicPr>
          <p:cNvPr id="38" name="Graphic 37">
            <a:extLst>
              <a:ext uri="{FF2B5EF4-FFF2-40B4-BE49-F238E27FC236}">
                <a16:creationId xmlns:a16="http://schemas.microsoft.com/office/drawing/2014/main" id="{589439A2-C20A-15FD-BE71-610C5402D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9149" y="529484"/>
            <a:ext cx="261731" cy="261731"/>
          </a:xfrm>
          <a:prstGeom prst="rect">
            <a:avLst/>
          </a:prstGeom>
        </p:spPr>
      </p:pic>
      <p:pic>
        <p:nvPicPr>
          <p:cNvPr id="40" name="Graphic 39">
            <a:extLst>
              <a:ext uri="{FF2B5EF4-FFF2-40B4-BE49-F238E27FC236}">
                <a16:creationId xmlns:a16="http://schemas.microsoft.com/office/drawing/2014/main" id="{D23A2ACD-156F-729E-1DA1-8B362EC1FB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775" y="2290287"/>
            <a:ext cx="261731" cy="261731"/>
          </a:xfrm>
          <a:prstGeom prst="rect">
            <a:avLst/>
          </a:prstGeom>
        </p:spPr>
      </p:pic>
      <p:pic>
        <p:nvPicPr>
          <p:cNvPr id="41" name="Graphic 40">
            <a:extLst>
              <a:ext uri="{FF2B5EF4-FFF2-40B4-BE49-F238E27FC236}">
                <a16:creationId xmlns:a16="http://schemas.microsoft.com/office/drawing/2014/main" id="{9CCABA5A-1709-9B70-7E0A-A37E6E8A7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775" y="2592770"/>
            <a:ext cx="261731" cy="261731"/>
          </a:xfrm>
          <a:prstGeom prst="rect">
            <a:avLst/>
          </a:prstGeom>
        </p:spPr>
      </p:pic>
    </p:spTree>
    <p:extLst>
      <p:ext uri="{BB962C8B-B14F-4D97-AF65-F5344CB8AC3E}">
        <p14:creationId xmlns:p14="http://schemas.microsoft.com/office/powerpoint/2010/main" val="3905851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A660D66A-2A41-F9E2-E446-AA2E173EB077}"/>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A1718597-801E-1B49-CAC1-9806C1CA83EB}"/>
              </a:ext>
            </a:extLst>
          </p:cNvPr>
          <p:cNvSpPr txBox="1">
            <a:spLocks noGrp="1"/>
          </p:cNvSpPr>
          <p:nvPr>
            <p:ph type="title"/>
          </p:nvPr>
        </p:nvSpPr>
        <p:spPr>
          <a:xfrm>
            <a:off x="720000" y="445025"/>
            <a:ext cx="677410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Visualizing Apples</a:t>
            </a:r>
            <a:endParaRPr dirty="0"/>
          </a:p>
        </p:txBody>
      </p:sp>
      <p:sp>
        <p:nvSpPr>
          <p:cNvPr id="7" name="Google Shape;670;p44">
            <a:extLst>
              <a:ext uri="{FF2B5EF4-FFF2-40B4-BE49-F238E27FC236}">
                <a16:creationId xmlns:a16="http://schemas.microsoft.com/office/drawing/2014/main" id="{E5C3AADF-560A-9775-8850-EBF03F9276EB}"/>
              </a:ext>
            </a:extLst>
          </p:cNvPr>
          <p:cNvSpPr txBox="1">
            <a:spLocks noGrp="1"/>
          </p:cNvSpPr>
          <p:nvPr>
            <p:ph type="subTitle" idx="1"/>
          </p:nvPr>
        </p:nvSpPr>
        <p:spPr>
          <a:xfrm>
            <a:off x="720000" y="1299366"/>
            <a:ext cx="2400886" cy="3078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Here’s what a polished visualization might look like. The height of the bar is a simple representation of how many apples were collected each day of the week.</a:t>
            </a:r>
          </a:p>
        </p:txBody>
      </p:sp>
      <p:pic>
        <p:nvPicPr>
          <p:cNvPr id="18" name="Picture 17" descr="A graph with orange bars&#10;&#10;AI-generated content may be incorrect.">
            <a:extLst>
              <a:ext uri="{FF2B5EF4-FFF2-40B4-BE49-F238E27FC236}">
                <a16:creationId xmlns:a16="http://schemas.microsoft.com/office/drawing/2014/main" id="{23F65CED-B0CD-88AE-794F-40E353E9B8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1886" y="1235798"/>
            <a:ext cx="5041249" cy="3462677"/>
          </a:xfrm>
          <a:prstGeom prst="rect">
            <a:avLst/>
          </a:prstGeom>
        </p:spPr>
      </p:pic>
    </p:spTree>
    <p:extLst>
      <p:ext uri="{BB962C8B-B14F-4D97-AF65-F5344CB8AC3E}">
        <p14:creationId xmlns:p14="http://schemas.microsoft.com/office/powerpoint/2010/main" val="2105742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D9406D75-4619-F40F-ACEF-0AABCA4FAAC7}"/>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0562D818-AA7F-8A25-BFF0-2B5A06FC17F6}"/>
              </a:ext>
            </a:extLst>
          </p:cNvPr>
          <p:cNvSpPr txBox="1">
            <a:spLocks noGrp="1"/>
          </p:cNvSpPr>
          <p:nvPr>
            <p:ph type="title"/>
          </p:nvPr>
        </p:nvSpPr>
        <p:spPr>
          <a:xfrm>
            <a:off x="720000" y="445025"/>
            <a:ext cx="41607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Gaither Stephens</a:t>
            </a:r>
            <a:endParaRPr dirty="0"/>
          </a:p>
        </p:txBody>
      </p:sp>
      <p:pic>
        <p:nvPicPr>
          <p:cNvPr id="229" name="Google Shape;229;p31">
            <a:extLst>
              <a:ext uri="{FF2B5EF4-FFF2-40B4-BE49-F238E27FC236}">
                <a16:creationId xmlns:a16="http://schemas.microsoft.com/office/drawing/2014/main" id="{EF59F38A-5915-EBC1-47C6-CC291E26F1BD}"/>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a:off x="5796767" y="539499"/>
            <a:ext cx="2916015" cy="4064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Google Shape;222;p30">
            <a:extLst>
              <a:ext uri="{FF2B5EF4-FFF2-40B4-BE49-F238E27FC236}">
                <a16:creationId xmlns:a16="http://schemas.microsoft.com/office/drawing/2014/main" id="{62FF0598-EC0C-64AF-0463-EA6B41DE46DE}"/>
              </a:ext>
            </a:extLst>
          </p:cNvPr>
          <p:cNvSpPr txBox="1">
            <a:spLocks/>
          </p:cNvSpPr>
          <p:nvPr/>
        </p:nvSpPr>
        <p:spPr>
          <a:xfrm>
            <a:off x="754963" y="920919"/>
            <a:ext cx="6217800"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The Early Years</a:t>
            </a:r>
          </a:p>
        </p:txBody>
      </p:sp>
      <p:sp>
        <p:nvSpPr>
          <p:cNvPr id="8" name="Google Shape;228;p31">
            <a:extLst>
              <a:ext uri="{FF2B5EF4-FFF2-40B4-BE49-F238E27FC236}">
                <a16:creationId xmlns:a16="http://schemas.microsoft.com/office/drawing/2014/main" id="{29B59EFD-9CDC-D6BC-AFCE-34D9BB23A33D}"/>
              </a:ext>
            </a:extLst>
          </p:cNvPr>
          <p:cNvSpPr txBox="1">
            <a:spLocks noGrp="1"/>
          </p:cNvSpPr>
          <p:nvPr>
            <p:ph type="subTitle" idx="1"/>
          </p:nvPr>
        </p:nvSpPr>
        <p:spPr>
          <a:xfrm>
            <a:off x="754963" y="1358618"/>
            <a:ext cx="4799803" cy="3632125"/>
          </a:xfrm>
          <a:prstGeom prst="rect">
            <a:avLst/>
          </a:prstGeom>
        </p:spPr>
        <p:txBody>
          <a:bodyPr spcFirstLastPara="1" wrap="square" lIns="91425" tIns="91425" rIns="91425" bIns="91425" anchor="t" anchorCtr="0">
            <a:noAutofit/>
          </a:bodyPr>
          <a:lstStyle/>
          <a:p>
            <a:pPr marL="139700" indent="0">
              <a:buNone/>
            </a:pPr>
            <a:r>
              <a:rPr lang="en-US" sz="1800" b="1" dirty="0"/>
              <a:t>Education</a:t>
            </a:r>
            <a:endParaRPr lang="en-US" sz="1600" dirty="0"/>
          </a:p>
          <a:p>
            <a:r>
              <a:rPr lang="en-US" sz="1600" dirty="0"/>
              <a:t>AS – Information Systems, Purdue University</a:t>
            </a:r>
          </a:p>
          <a:p>
            <a:r>
              <a:rPr lang="en-US" sz="1600" dirty="0"/>
              <a:t>BS – Business Administration, Indiana Wesleyan</a:t>
            </a:r>
          </a:p>
          <a:p>
            <a:r>
              <a:rPr lang="en-US" sz="1600" dirty="0"/>
              <a:t>MS – Database Management &amp; Business Intelligence, Boston University</a:t>
            </a:r>
          </a:p>
          <a:p>
            <a:pPr marL="139700" indent="0">
              <a:lnSpc>
                <a:spcPct val="110000"/>
              </a:lnSpc>
              <a:buClr>
                <a:schemeClr val="accent4"/>
              </a:buClr>
              <a:buSzPts val="1400"/>
              <a:buNone/>
            </a:pPr>
            <a:endParaRPr lang="en-US" sz="1600" dirty="0"/>
          </a:p>
          <a:p>
            <a:pPr marL="139700" indent="0">
              <a:buNone/>
            </a:pPr>
            <a:r>
              <a:rPr lang="en-US" sz="1800" b="1" dirty="0"/>
              <a:t>Early Career</a:t>
            </a:r>
            <a:endParaRPr lang="en-US" sz="1800" dirty="0"/>
          </a:p>
          <a:p>
            <a:r>
              <a:rPr lang="en-US" sz="1600" dirty="0"/>
              <a:t>Nearly 20 years managing 7 radio stations across 3 states</a:t>
            </a:r>
          </a:p>
          <a:p>
            <a:r>
              <a:rPr lang="en-US" sz="1600" dirty="0"/>
              <a:t>Managed 50+ staff across multiple offices and studios</a:t>
            </a:r>
          </a:p>
          <a:p>
            <a:pPr marL="139700" indent="0">
              <a:lnSpc>
                <a:spcPct val="110000"/>
              </a:lnSpc>
              <a:buClr>
                <a:schemeClr val="accent4"/>
              </a:buClr>
              <a:buSzPts val="1400"/>
              <a:buNone/>
            </a:pPr>
            <a:endParaRPr lang="en-US" sz="1600" dirty="0"/>
          </a:p>
        </p:txBody>
      </p:sp>
    </p:spTree>
    <p:extLst>
      <p:ext uri="{BB962C8B-B14F-4D97-AF65-F5344CB8AC3E}">
        <p14:creationId xmlns:p14="http://schemas.microsoft.com/office/powerpoint/2010/main" val="194969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 calcmode="lin" valueType="num">
                                      <p:cBhvr additive="base">
                                        <p:cTn id="3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7" end="7"/>
                                            </p:txEl>
                                          </p:spTgt>
                                        </p:tgtEl>
                                        <p:attrNameLst>
                                          <p:attrName>ppt_y</p:attrName>
                                        </p:attrNameLst>
                                      </p:cBhvr>
                                      <p:tavLst>
                                        <p:tav tm="0">
                                          <p:val>
                                            <p:strVal val="1+#ppt_h/2"/>
                                          </p:val>
                                        </p:tav>
                                        <p:tav tm="100000">
                                          <p:val>
                                            <p:strVal val="#ppt_y"/>
                                          </p:val>
                                        </p:tav>
                                      </p:tavLst>
                                    </p:anim>
                                  </p:childTnLst>
                                </p:cTn>
                              </p:par>
                              <p:par>
                                <p:cTn id="33" presetID="9" presetClass="entr" presetSubtype="0" fill="hold" nodeType="withEffect">
                                  <p:stCondLst>
                                    <p:cond delay="0"/>
                                  </p:stCondLst>
                                  <p:childTnLst>
                                    <p:set>
                                      <p:cBhvr>
                                        <p:cTn id="34" dur="1" fill="hold">
                                          <p:stCondLst>
                                            <p:cond delay="0"/>
                                          </p:stCondLst>
                                        </p:cTn>
                                        <p:tgtEl>
                                          <p:spTgt spid="229"/>
                                        </p:tgtEl>
                                        <p:attrNameLst>
                                          <p:attrName>style.visibility</p:attrName>
                                        </p:attrNameLst>
                                      </p:cBhvr>
                                      <p:to>
                                        <p:strVal val="visible"/>
                                      </p:to>
                                    </p:set>
                                    <p:animEffect transition="in" filter="dissolve">
                                      <p:cBhvr>
                                        <p:cTn id="35"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C417CD56-FAB7-558A-92C0-61D786847266}"/>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378C444B-03CC-D0EF-5727-A3676C8CF094}"/>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Key Performance Indicators (</a:t>
            </a:r>
            <a:r>
              <a:rPr lang="en" dirty="0"/>
              <a:t>KPI</a:t>
            </a:r>
            <a:r>
              <a:rPr lang="en-US"/>
              <a:t>’s)</a:t>
            </a:r>
            <a:endParaRPr dirty="0"/>
          </a:p>
        </p:txBody>
      </p:sp>
      <p:pic>
        <p:nvPicPr>
          <p:cNvPr id="3" name="Picture 2" descr="A close-up of a house&#10;&#10;AI-generated content may be incorrect.">
            <a:extLst>
              <a:ext uri="{FF2B5EF4-FFF2-40B4-BE49-F238E27FC236}">
                <a16:creationId xmlns:a16="http://schemas.microsoft.com/office/drawing/2014/main" id="{13ADB2D3-7DA4-1E04-0F9B-F0261D9FEE7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53548" y="1267679"/>
            <a:ext cx="6748669" cy="3204929"/>
          </a:xfrm>
          <a:prstGeom prst="rect">
            <a:avLst/>
          </a:prstGeom>
        </p:spPr>
      </p:pic>
    </p:spTree>
    <p:extLst>
      <p:ext uri="{BB962C8B-B14F-4D97-AF65-F5344CB8AC3E}">
        <p14:creationId xmlns:p14="http://schemas.microsoft.com/office/powerpoint/2010/main" val="2094003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8">
          <a:extLst>
            <a:ext uri="{FF2B5EF4-FFF2-40B4-BE49-F238E27FC236}">
              <a16:creationId xmlns:a16="http://schemas.microsoft.com/office/drawing/2014/main" id="{9BA78A87-43FE-3E35-645A-721ABDB15561}"/>
            </a:ext>
          </a:extLst>
        </p:cNvPr>
        <p:cNvGrpSpPr/>
        <p:nvPr/>
      </p:nvGrpSpPr>
      <p:grpSpPr>
        <a:xfrm>
          <a:off x="0" y="0"/>
          <a:ext cx="0" cy="0"/>
          <a:chOff x="0" y="0"/>
          <a:chExt cx="0" cy="0"/>
        </a:xfrm>
      </p:grpSpPr>
      <p:sp>
        <p:nvSpPr>
          <p:cNvPr id="669" name="Google Shape;669;p44">
            <a:extLst>
              <a:ext uri="{FF2B5EF4-FFF2-40B4-BE49-F238E27FC236}">
                <a16:creationId xmlns:a16="http://schemas.microsoft.com/office/drawing/2014/main" id="{93A6FD48-3F11-79EF-5329-29EA15E3B832}"/>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Data Dashboard</a:t>
            </a:r>
            <a:endParaRPr dirty="0"/>
          </a:p>
        </p:txBody>
      </p:sp>
      <p:pic>
        <p:nvPicPr>
          <p:cNvPr id="5" name="Picture 4" descr="A screenshot of a social media dashboard&#10;&#10;AI-generated content may be incorrect.">
            <a:extLst>
              <a:ext uri="{FF2B5EF4-FFF2-40B4-BE49-F238E27FC236}">
                <a16:creationId xmlns:a16="http://schemas.microsoft.com/office/drawing/2014/main" id="{3D499460-8AB6-B328-EB2F-1939F026C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0" y="1111327"/>
            <a:ext cx="7772400" cy="3766854"/>
          </a:xfrm>
          <a:prstGeom prst="rect">
            <a:avLst/>
          </a:prstGeom>
        </p:spPr>
      </p:pic>
    </p:spTree>
    <p:extLst>
      <p:ext uri="{BB962C8B-B14F-4D97-AF65-F5344CB8AC3E}">
        <p14:creationId xmlns:p14="http://schemas.microsoft.com/office/powerpoint/2010/main" val="4217463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30CD79F3-1A16-A281-96CC-605B22D57494}"/>
            </a:ext>
          </a:extLst>
        </p:cNvPr>
        <p:cNvGrpSpPr/>
        <p:nvPr/>
      </p:nvGrpSpPr>
      <p:grpSpPr>
        <a:xfrm>
          <a:off x="0" y="0"/>
          <a:ext cx="0" cy="0"/>
          <a:chOff x="0" y="0"/>
          <a:chExt cx="0" cy="0"/>
        </a:xfrm>
      </p:grpSpPr>
      <p:sp>
        <p:nvSpPr>
          <p:cNvPr id="625" name="Google Shape;625;p40">
            <a:extLst>
              <a:ext uri="{FF2B5EF4-FFF2-40B4-BE49-F238E27FC236}">
                <a16:creationId xmlns:a16="http://schemas.microsoft.com/office/drawing/2014/main" id="{23EDC1E3-921B-3F58-9A34-F84F9503C1DF}"/>
              </a:ext>
            </a:extLst>
          </p:cNvPr>
          <p:cNvSpPr txBox="1">
            <a:spLocks noGrp="1"/>
          </p:cNvSpPr>
          <p:nvPr>
            <p:ph type="subTitle" idx="4"/>
          </p:nvPr>
        </p:nvSpPr>
        <p:spPr>
          <a:xfrm>
            <a:off x="5067600" y="1366048"/>
            <a:ext cx="3356400" cy="46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latin typeface="Inter SemiBold"/>
                <a:ea typeface="Inter SemiBold"/>
                <a:cs typeface="Inter SemiBold"/>
                <a:sym typeface="Inter SemiBold"/>
              </a:rPr>
              <a:t>Exploratory</a:t>
            </a:r>
            <a:endParaRPr sz="2400" dirty="0">
              <a:latin typeface="Inter SemiBold"/>
              <a:ea typeface="Inter SemiBold"/>
              <a:cs typeface="Inter SemiBold"/>
              <a:sym typeface="Inter SemiBold"/>
            </a:endParaRPr>
          </a:p>
        </p:txBody>
      </p:sp>
      <p:sp>
        <p:nvSpPr>
          <p:cNvPr id="626" name="Google Shape;626;p40">
            <a:extLst>
              <a:ext uri="{FF2B5EF4-FFF2-40B4-BE49-F238E27FC236}">
                <a16:creationId xmlns:a16="http://schemas.microsoft.com/office/drawing/2014/main" id="{9350B5A0-E90D-E19F-0665-96A855FCC32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 Types of Data Dashboards</a:t>
            </a:r>
            <a:endParaRPr dirty="0"/>
          </a:p>
        </p:txBody>
      </p:sp>
      <p:sp>
        <p:nvSpPr>
          <p:cNvPr id="627" name="Google Shape;627;p40">
            <a:extLst>
              <a:ext uri="{FF2B5EF4-FFF2-40B4-BE49-F238E27FC236}">
                <a16:creationId xmlns:a16="http://schemas.microsoft.com/office/drawing/2014/main" id="{5DBA97CE-46B5-235C-8A54-0FBCDF0C7310}"/>
              </a:ext>
            </a:extLst>
          </p:cNvPr>
          <p:cNvSpPr txBox="1">
            <a:spLocks noGrp="1"/>
          </p:cNvSpPr>
          <p:nvPr>
            <p:ph type="subTitle" idx="1"/>
          </p:nvPr>
        </p:nvSpPr>
        <p:spPr>
          <a:xfrm>
            <a:off x="5067599" y="1835023"/>
            <a:ext cx="3356400" cy="274418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2400" dirty="0"/>
              <a:t>Built for discovery</a:t>
            </a:r>
          </a:p>
          <a:p>
            <a:pPr marL="285750" lvl="0" indent="-285750" algn="l" rtl="0">
              <a:spcBef>
                <a:spcPts val="0"/>
              </a:spcBef>
              <a:spcAft>
                <a:spcPts val="0"/>
              </a:spcAft>
              <a:buFont typeface="Arial" panose="020B0604020202020204" pitchFamily="34" charset="0"/>
              <a:buChar char="•"/>
            </a:pPr>
            <a:r>
              <a:rPr lang="en-US" sz="2400" dirty="0"/>
              <a:t>Filter, drill down, test questions</a:t>
            </a:r>
          </a:p>
          <a:p>
            <a:pPr marL="285750" lvl="0" indent="-285750" algn="l" rtl="0">
              <a:spcBef>
                <a:spcPts val="0"/>
              </a:spcBef>
              <a:spcAft>
                <a:spcPts val="0"/>
              </a:spcAft>
              <a:buFont typeface="Arial" panose="020B0604020202020204" pitchFamily="34" charset="0"/>
              <a:buChar char="•"/>
            </a:pPr>
            <a:r>
              <a:rPr lang="en-US" sz="2400" dirty="0"/>
              <a:t>Supports curiosity, analysis, problem-solving</a:t>
            </a:r>
          </a:p>
        </p:txBody>
      </p:sp>
      <p:sp>
        <p:nvSpPr>
          <p:cNvPr id="628" name="Google Shape;628;p40">
            <a:extLst>
              <a:ext uri="{FF2B5EF4-FFF2-40B4-BE49-F238E27FC236}">
                <a16:creationId xmlns:a16="http://schemas.microsoft.com/office/drawing/2014/main" id="{69411DAA-815C-8E81-B3A7-1CB991E29488}"/>
              </a:ext>
            </a:extLst>
          </p:cNvPr>
          <p:cNvSpPr txBox="1">
            <a:spLocks noGrp="1"/>
          </p:cNvSpPr>
          <p:nvPr>
            <p:ph type="subTitle" idx="2"/>
          </p:nvPr>
        </p:nvSpPr>
        <p:spPr>
          <a:xfrm>
            <a:off x="818525" y="1835023"/>
            <a:ext cx="3356400" cy="274418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2400" dirty="0"/>
              <a:t>Clear story about performance</a:t>
            </a:r>
          </a:p>
          <a:p>
            <a:pPr marL="285750" lvl="0" indent="-285750" algn="l" rtl="0">
              <a:spcBef>
                <a:spcPts val="0"/>
              </a:spcBef>
              <a:spcAft>
                <a:spcPts val="0"/>
              </a:spcAft>
              <a:buFont typeface="Arial" panose="020B0604020202020204" pitchFamily="34" charset="0"/>
              <a:buChar char="•"/>
            </a:pPr>
            <a:r>
              <a:rPr lang="en-US" sz="2400" dirty="0"/>
              <a:t>Highlights KPIs, compares to targets</a:t>
            </a:r>
          </a:p>
          <a:p>
            <a:pPr marL="285750" lvl="0" indent="-285750" algn="l" rtl="0">
              <a:spcBef>
                <a:spcPts val="0"/>
              </a:spcBef>
              <a:spcAft>
                <a:spcPts val="0"/>
              </a:spcAft>
              <a:buFont typeface="Arial" panose="020B0604020202020204" pitchFamily="34" charset="0"/>
              <a:buChar char="•"/>
            </a:pPr>
            <a:r>
              <a:rPr lang="en-US" sz="2400" dirty="0"/>
              <a:t>Communication tool for quick decisions</a:t>
            </a:r>
            <a:endParaRPr sz="2400" dirty="0"/>
          </a:p>
        </p:txBody>
      </p:sp>
      <p:sp>
        <p:nvSpPr>
          <p:cNvPr id="629" name="Google Shape;629;p40">
            <a:extLst>
              <a:ext uri="{FF2B5EF4-FFF2-40B4-BE49-F238E27FC236}">
                <a16:creationId xmlns:a16="http://schemas.microsoft.com/office/drawing/2014/main" id="{A9488329-3EA0-074F-F69D-FC5661F4B980}"/>
              </a:ext>
            </a:extLst>
          </p:cNvPr>
          <p:cNvSpPr txBox="1">
            <a:spLocks noGrp="1"/>
          </p:cNvSpPr>
          <p:nvPr>
            <p:ph type="subTitle" idx="3"/>
          </p:nvPr>
        </p:nvSpPr>
        <p:spPr>
          <a:xfrm>
            <a:off x="818525" y="1366048"/>
            <a:ext cx="3356400" cy="46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latin typeface="Inter SemiBold"/>
                <a:ea typeface="Inter SemiBold"/>
                <a:cs typeface="Inter SemiBold"/>
                <a:sym typeface="Inter SemiBold"/>
              </a:rPr>
              <a:t>Explanatory</a:t>
            </a:r>
            <a:endParaRPr sz="2400" dirty="0">
              <a:latin typeface="Inter SemiBold"/>
              <a:ea typeface="Inter SemiBold"/>
              <a:cs typeface="Inter SemiBold"/>
              <a:sym typeface="Inter SemiBold"/>
            </a:endParaRPr>
          </a:p>
        </p:txBody>
      </p:sp>
    </p:spTree>
    <p:extLst>
      <p:ext uri="{BB962C8B-B14F-4D97-AF65-F5344CB8AC3E}">
        <p14:creationId xmlns:p14="http://schemas.microsoft.com/office/powerpoint/2010/main" val="3956051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2E56BDCB-F4FB-03B5-00E1-D5932C11E07B}"/>
            </a:ext>
          </a:extLst>
        </p:cNvPr>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8D002D7F-F6F3-1817-3C83-1B26941AFC5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257" name="Google Shape;257;p34">
            <a:extLst>
              <a:ext uri="{FF2B5EF4-FFF2-40B4-BE49-F238E27FC236}">
                <a16:creationId xmlns:a16="http://schemas.microsoft.com/office/drawing/2014/main" id="{D277D794-165B-F8A2-87D6-B52D2FD8D8CF}"/>
              </a:ext>
            </a:extLst>
          </p:cNvPr>
          <p:cNvPicPr preferRelativeResize="0"/>
          <p:nvPr/>
        </p:nvPicPr>
        <p:blipFill rotWithShape="1">
          <a:blip r:embed="rId4" cstate="screen">
            <a:alphaModFix amt="15000"/>
            <a:extLst>
              <a:ext uri="{28A0092B-C50C-407E-A947-70E740481C1C}">
                <a14:useLocalDpi xmlns:a14="http://schemas.microsoft.com/office/drawing/2010/main"/>
              </a:ext>
            </a:extLst>
          </a:blip>
          <a:srcRect t="37717"/>
          <a:stretch/>
        </p:blipFill>
        <p:spPr>
          <a:xfrm>
            <a:off x="-22" y="3553625"/>
            <a:ext cx="9143997" cy="1826976"/>
          </a:xfrm>
          <a:prstGeom prst="rect">
            <a:avLst/>
          </a:prstGeom>
          <a:noFill/>
          <a:ln>
            <a:noFill/>
          </a:ln>
        </p:spPr>
      </p:pic>
      <p:sp>
        <p:nvSpPr>
          <p:cNvPr id="258" name="Google Shape;258;p34">
            <a:extLst>
              <a:ext uri="{FF2B5EF4-FFF2-40B4-BE49-F238E27FC236}">
                <a16:creationId xmlns:a16="http://schemas.microsoft.com/office/drawing/2014/main" id="{1C2AC2D8-5D1B-C75D-262B-9AF4BFD5D943}"/>
              </a:ext>
            </a:extLst>
          </p:cNvPr>
          <p:cNvSpPr txBox="1">
            <a:spLocks noGrp="1"/>
          </p:cNvSpPr>
          <p:nvPr>
            <p:ph type="title"/>
          </p:nvPr>
        </p:nvSpPr>
        <p:spPr>
          <a:xfrm>
            <a:off x="-25" y="0"/>
            <a:ext cx="3478696" cy="725557"/>
          </a:xfrm>
          <a:prstGeom prst="rect">
            <a:avLst/>
          </a:prstGeom>
          <a:solidFill>
            <a:schemeClr val="lt1">
              <a:alpha val="80000"/>
            </a:schemeClr>
          </a:solidFill>
        </p:spPr>
        <p:txBody>
          <a:bodyPr spcFirstLastPara="1" wrap="square" lIns="91425" tIns="91425" rIns="91425" bIns="91425" anchor="b" anchorCtr="0">
            <a:noAutofit/>
          </a:bodyPr>
          <a:lstStyle/>
          <a:p>
            <a:pPr marL="0" lvl="0" indent="0" rtl="0">
              <a:spcBef>
                <a:spcPts val="0"/>
              </a:spcBef>
              <a:spcAft>
                <a:spcPts val="0"/>
              </a:spcAft>
              <a:buNone/>
            </a:pPr>
            <a:r>
              <a:rPr lang="en-US" dirty="0"/>
              <a:t>Explanatory Dashboard Example</a:t>
            </a:r>
            <a:br>
              <a:rPr lang="en-US" dirty="0"/>
            </a:br>
            <a:r>
              <a:rPr lang="en-US" dirty="0"/>
              <a:t>Community Analysis Dashboard</a:t>
            </a:r>
            <a:endParaRPr dirty="0"/>
          </a:p>
        </p:txBody>
      </p:sp>
    </p:spTree>
    <p:extLst>
      <p:ext uri="{BB962C8B-B14F-4D97-AF65-F5344CB8AC3E}">
        <p14:creationId xmlns:p14="http://schemas.microsoft.com/office/powerpoint/2010/main" val="819617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8C4888A1-C002-308A-E23A-23A0E419EFE1}"/>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D0B907B-6927-258E-75BB-E1D5F794ADC7}"/>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258" name="Google Shape;258;p34">
            <a:extLst>
              <a:ext uri="{FF2B5EF4-FFF2-40B4-BE49-F238E27FC236}">
                <a16:creationId xmlns:a16="http://schemas.microsoft.com/office/drawing/2014/main" id="{F709D6AE-661A-5F05-E016-BDA0E6B8ADE9}"/>
              </a:ext>
            </a:extLst>
          </p:cNvPr>
          <p:cNvSpPr txBox="1">
            <a:spLocks noGrp="1"/>
          </p:cNvSpPr>
          <p:nvPr>
            <p:ph type="title"/>
          </p:nvPr>
        </p:nvSpPr>
        <p:spPr>
          <a:xfrm>
            <a:off x="5784574" y="4410779"/>
            <a:ext cx="3359426" cy="725557"/>
          </a:xfrm>
          <a:prstGeom prst="rect">
            <a:avLst/>
          </a:prstGeom>
          <a:solidFill>
            <a:schemeClr val="lt1">
              <a:alpha val="80000"/>
            </a:schemeClr>
          </a:solidFill>
        </p:spPr>
        <p:txBody>
          <a:bodyPr spcFirstLastPara="1" wrap="square" lIns="91425" tIns="91425" rIns="91425" bIns="91425" anchor="b" anchorCtr="0">
            <a:noAutofit/>
          </a:bodyPr>
          <a:lstStyle/>
          <a:p>
            <a:pPr marL="0" lvl="0" indent="0" rtl="0">
              <a:spcBef>
                <a:spcPts val="0"/>
              </a:spcBef>
              <a:spcAft>
                <a:spcPts val="0"/>
              </a:spcAft>
              <a:buNone/>
            </a:pPr>
            <a:r>
              <a:rPr lang="en-US" dirty="0"/>
              <a:t>Exploratory Dashboard Example</a:t>
            </a:r>
            <a:br>
              <a:rPr lang="en-US" dirty="0"/>
            </a:br>
            <a:r>
              <a:rPr lang="en-US" dirty="0"/>
              <a:t>Community Equity Dashboard</a:t>
            </a:r>
            <a:endParaRPr dirty="0"/>
          </a:p>
        </p:txBody>
      </p:sp>
    </p:spTree>
    <p:extLst>
      <p:ext uri="{BB962C8B-B14F-4D97-AF65-F5344CB8AC3E}">
        <p14:creationId xmlns:p14="http://schemas.microsoft.com/office/powerpoint/2010/main" val="1709380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3EFABAF4-8BDD-5123-48E9-BC9864DE02CE}"/>
            </a:ext>
          </a:extLst>
        </p:cNvPr>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D4F8EC6-6B42-4A2E-C713-8E8FAE97613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l="353" r="353"/>
          <a:stretch>
            <a:fillRect/>
          </a:stretch>
        </p:blipFill>
        <p:spPr/>
      </p:pic>
      <p:pic>
        <p:nvPicPr>
          <p:cNvPr id="257" name="Google Shape;257;p34">
            <a:extLst>
              <a:ext uri="{FF2B5EF4-FFF2-40B4-BE49-F238E27FC236}">
                <a16:creationId xmlns:a16="http://schemas.microsoft.com/office/drawing/2014/main" id="{6ECE1F66-321C-95C4-515B-A2B3561F1D13}"/>
              </a:ext>
            </a:extLst>
          </p:cNvPr>
          <p:cNvPicPr preferRelativeResize="0"/>
          <p:nvPr/>
        </p:nvPicPr>
        <p:blipFill rotWithShape="1">
          <a:blip r:embed="rId4" cstate="screen">
            <a:alphaModFix amt="15000"/>
            <a:extLst>
              <a:ext uri="{28A0092B-C50C-407E-A947-70E740481C1C}">
                <a14:useLocalDpi xmlns:a14="http://schemas.microsoft.com/office/drawing/2010/main"/>
              </a:ext>
            </a:extLst>
          </a:blip>
          <a:srcRect t="37717"/>
          <a:stretch/>
        </p:blipFill>
        <p:spPr>
          <a:xfrm>
            <a:off x="-22" y="3553625"/>
            <a:ext cx="9143997" cy="1826976"/>
          </a:xfrm>
          <a:prstGeom prst="rect">
            <a:avLst/>
          </a:prstGeom>
          <a:noFill/>
          <a:ln>
            <a:noFill/>
          </a:ln>
        </p:spPr>
      </p:pic>
      <p:sp>
        <p:nvSpPr>
          <p:cNvPr id="2" name="Google Shape;258;p34">
            <a:extLst>
              <a:ext uri="{FF2B5EF4-FFF2-40B4-BE49-F238E27FC236}">
                <a16:creationId xmlns:a16="http://schemas.microsoft.com/office/drawing/2014/main" id="{CB5E7C14-8DEB-CC22-AB1D-D31EC2058C35}"/>
              </a:ext>
            </a:extLst>
          </p:cNvPr>
          <p:cNvSpPr txBox="1">
            <a:spLocks/>
          </p:cNvSpPr>
          <p:nvPr/>
        </p:nvSpPr>
        <p:spPr>
          <a:xfrm>
            <a:off x="5784549" y="4467113"/>
            <a:ext cx="3359426" cy="725557"/>
          </a:xfrm>
          <a:prstGeom prst="rect">
            <a:avLst/>
          </a:prstGeom>
          <a:solidFill>
            <a:schemeClr val="lt1">
              <a:alpha val="8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Inter SemiBold"/>
              <a:buNone/>
              <a:defRPr sz="1600" b="0" i="0" u="none" strike="noStrike" cap="none">
                <a:solidFill>
                  <a:schemeClr val="dk1"/>
                </a:solidFill>
                <a:latin typeface="Inter SemiBold"/>
                <a:ea typeface="Inter SemiBold"/>
                <a:cs typeface="Inter SemiBold"/>
                <a:sym typeface="Inter SemiBold"/>
              </a:defRPr>
            </a:lvl1pPr>
            <a:lvl2pPr marR="0" lvl="1"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2pPr>
            <a:lvl3pPr marR="0" lvl="2"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3pPr>
            <a:lvl4pPr marR="0" lvl="3"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4pPr>
            <a:lvl5pPr marR="0" lvl="4"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5pPr>
            <a:lvl6pPr marR="0" lvl="5"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6pPr>
            <a:lvl7pPr marR="0" lvl="6"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7pPr>
            <a:lvl8pPr marR="0" lvl="7"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8pPr>
            <a:lvl9pPr marR="0" lvl="8" algn="ctr" rtl="0">
              <a:lnSpc>
                <a:spcPct val="100000"/>
              </a:lnSpc>
              <a:spcBef>
                <a:spcPts val="0"/>
              </a:spcBef>
              <a:spcAft>
                <a:spcPts val="0"/>
              </a:spcAft>
              <a:buClr>
                <a:schemeClr val="dk1"/>
              </a:buClr>
              <a:buSzPts val="3000"/>
              <a:buFont typeface="Inter SemiBold"/>
              <a:buNone/>
              <a:defRPr sz="3000" b="0" i="0" u="none" strike="noStrike" cap="none">
                <a:solidFill>
                  <a:schemeClr val="dk1"/>
                </a:solidFill>
                <a:latin typeface="Inter SemiBold"/>
                <a:ea typeface="Inter SemiBold"/>
                <a:cs typeface="Inter SemiBold"/>
                <a:sym typeface="Inter SemiBold"/>
              </a:defRPr>
            </a:lvl9pPr>
          </a:lstStyle>
          <a:p>
            <a:r>
              <a:rPr lang="en-US" dirty="0"/>
              <a:t>PCHO Racial Equity Dashboard</a:t>
            </a:r>
            <a:br>
              <a:rPr lang="en-US" dirty="0"/>
            </a:br>
            <a:r>
              <a:rPr lang="en-US" dirty="0" err="1"/>
              <a:t>GaitherDyn.com</a:t>
            </a:r>
            <a:r>
              <a:rPr lang="en-US" dirty="0"/>
              <a:t>/equity</a:t>
            </a:r>
          </a:p>
        </p:txBody>
      </p:sp>
    </p:spTree>
    <p:extLst>
      <p:ext uri="{BB962C8B-B14F-4D97-AF65-F5344CB8AC3E}">
        <p14:creationId xmlns:p14="http://schemas.microsoft.com/office/powerpoint/2010/main" val="1137088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865625" y="909400"/>
            <a:ext cx="6409818" cy="18279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Life Demo: Equity in Action</a:t>
            </a:r>
            <a:endParaRPr dirty="0"/>
          </a:p>
        </p:txBody>
      </p:sp>
      <p:sp>
        <p:nvSpPr>
          <p:cNvPr id="264" name="Google Shape;264;p35"/>
          <p:cNvSpPr txBox="1">
            <a:spLocks noGrp="1"/>
          </p:cNvSpPr>
          <p:nvPr>
            <p:ph type="subTitle" idx="1"/>
          </p:nvPr>
        </p:nvSpPr>
        <p:spPr>
          <a:xfrm>
            <a:off x="865625" y="2571750"/>
            <a:ext cx="4292784" cy="67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Follow along at </a:t>
            </a:r>
            <a:r>
              <a:rPr lang="en" dirty="0" err="1"/>
              <a:t>GaitherDyn.com</a:t>
            </a:r>
            <a:r>
              <a:rPr lang="en" dirty="0"/>
              <a:t>/equity</a:t>
            </a:r>
            <a:endParaRPr dirty="0"/>
          </a:p>
        </p:txBody>
      </p:sp>
      <p:pic>
        <p:nvPicPr>
          <p:cNvPr id="2" name="Picture 1">
            <a:extLst>
              <a:ext uri="{FF2B5EF4-FFF2-40B4-BE49-F238E27FC236}">
                <a16:creationId xmlns:a16="http://schemas.microsoft.com/office/drawing/2014/main" id="{D069511D-5AB1-678C-CFC4-1BB3FCDFB105}"/>
              </a:ext>
            </a:extLst>
          </p:cNvPr>
          <p:cNvPicPr>
            <a:picLocks noChangeAspect="1"/>
          </p:cNvPicPr>
          <p:nvPr/>
        </p:nvPicPr>
        <p:blipFill>
          <a:blip r:embed="rId3"/>
          <a:stretch>
            <a:fillRect/>
          </a:stretch>
        </p:blipFill>
        <p:spPr>
          <a:xfrm>
            <a:off x="6570617" y="2571750"/>
            <a:ext cx="2338251" cy="2338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43292290-C03E-7E02-58B6-D75D1538C59C}"/>
            </a:ext>
          </a:extLst>
        </p:cNvPr>
        <p:cNvGrpSpPr/>
        <p:nvPr/>
      </p:nvGrpSpPr>
      <p:grpSpPr>
        <a:xfrm>
          <a:off x="0" y="0"/>
          <a:ext cx="0" cy="0"/>
          <a:chOff x="0" y="0"/>
          <a:chExt cx="0" cy="0"/>
        </a:xfrm>
      </p:grpSpPr>
      <p:sp>
        <p:nvSpPr>
          <p:cNvPr id="263" name="Google Shape;263;p35">
            <a:extLst>
              <a:ext uri="{FF2B5EF4-FFF2-40B4-BE49-F238E27FC236}">
                <a16:creationId xmlns:a16="http://schemas.microsoft.com/office/drawing/2014/main" id="{56B83F56-AD23-47FB-406A-5BDD883A0D2D}"/>
              </a:ext>
            </a:extLst>
          </p:cNvPr>
          <p:cNvSpPr txBox="1">
            <a:spLocks noGrp="1"/>
          </p:cNvSpPr>
          <p:nvPr>
            <p:ph type="title"/>
          </p:nvPr>
        </p:nvSpPr>
        <p:spPr>
          <a:xfrm>
            <a:off x="865624" y="909400"/>
            <a:ext cx="8278375" cy="92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Questions?</a:t>
            </a:r>
            <a:endParaRPr dirty="0"/>
          </a:p>
        </p:txBody>
      </p:sp>
      <p:sp>
        <p:nvSpPr>
          <p:cNvPr id="264" name="Google Shape;264;p35">
            <a:extLst>
              <a:ext uri="{FF2B5EF4-FFF2-40B4-BE49-F238E27FC236}">
                <a16:creationId xmlns:a16="http://schemas.microsoft.com/office/drawing/2014/main" id="{AE828C6F-055E-55C7-538A-886A5BD9AA28}"/>
              </a:ext>
            </a:extLst>
          </p:cNvPr>
          <p:cNvSpPr txBox="1">
            <a:spLocks noGrp="1"/>
          </p:cNvSpPr>
          <p:nvPr>
            <p:ph type="subTitle" idx="1"/>
          </p:nvPr>
        </p:nvSpPr>
        <p:spPr>
          <a:xfrm>
            <a:off x="865625" y="2059650"/>
            <a:ext cx="3572700" cy="67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Ask away!</a:t>
            </a:r>
            <a:endParaRPr dirty="0"/>
          </a:p>
        </p:txBody>
      </p:sp>
    </p:spTree>
    <p:extLst>
      <p:ext uri="{BB962C8B-B14F-4D97-AF65-F5344CB8AC3E}">
        <p14:creationId xmlns:p14="http://schemas.microsoft.com/office/powerpoint/2010/main" val="3886045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70FCD0BC-46C7-44A7-630F-3C87D142F39F}"/>
            </a:ext>
          </a:extLst>
        </p:cNvPr>
        <p:cNvGrpSpPr/>
        <p:nvPr/>
      </p:nvGrpSpPr>
      <p:grpSpPr>
        <a:xfrm>
          <a:off x="0" y="0"/>
          <a:ext cx="0" cy="0"/>
          <a:chOff x="0" y="0"/>
          <a:chExt cx="0" cy="0"/>
        </a:xfrm>
      </p:grpSpPr>
      <p:sp>
        <p:nvSpPr>
          <p:cNvPr id="2" name="Google Shape;680;p45">
            <a:extLst>
              <a:ext uri="{FF2B5EF4-FFF2-40B4-BE49-F238E27FC236}">
                <a16:creationId xmlns:a16="http://schemas.microsoft.com/office/drawing/2014/main" id="{37C8EE99-7FA7-0937-3D8B-7614F88F263E}"/>
              </a:ext>
            </a:extLst>
          </p:cNvPr>
          <p:cNvSpPr txBox="1">
            <a:spLocks/>
          </p:cNvSpPr>
          <p:nvPr/>
        </p:nvSpPr>
        <p:spPr>
          <a:xfrm>
            <a:off x="891625" y="485025"/>
            <a:ext cx="3520200" cy="98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9600"/>
              <a:buFont typeface="Inter SemiBold"/>
              <a:buNone/>
              <a:defRPr sz="6000" b="0" i="0" u="none" strike="noStrike" cap="none">
                <a:solidFill>
                  <a:schemeClr val="accent4"/>
                </a:solidFill>
                <a:latin typeface="Inter SemiBold"/>
                <a:ea typeface="Inter SemiBold"/>
                <a:cs typeface="Inter SemiBold"/>
                <a:sym typeface="Inter SemiBold"/>
              </a:defRPr>
            </a:lvl1pPr>
            <a:lvl2pPr marR="0" lvl="1"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2pPr>
            <a:lvl3pPr marR="0" lvl="2"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3pPr>
            <a:lvl4pPr marR="0" lvl="3"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4pPr>
            <a:lvl5pPr marR="0" lvl="4"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5pPr>
            <a:lvl6pPr marR="0" lvl="5"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6pPr>
            <a:lvl7pPr marR="0" lvl="6"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7pPr>
            <a:lvl8pPr marR="0" lvl="7"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8pPr>
            <a:lvl9pPr marR="0" lvl="8" algn="ctr" rtl="0">
              <a:lnSpc>
                <a:spcPct val="100000"/>
              </a:lnSpc>
              <a:spcBef>
                <a:spcPts val="0"/>
              </a:spcBef>
              <a:spcAft>
                <a:spcPts val="0"/>
              </a:spcAft>
              <a:buClr>
                <a:schemeClr val="dk1"/>
              </a:buClr>
              <a:buSzPts val="9600"/>
              <a:buFont typeface="Inter SemiBold"/>
              <a:buNone/>
              <a:defRPr sz="9600" b="0" i="0" u="none" strike="noStrike" cap="none">
                <a:solidFill>
                  <a:schemeClr val="dk1"/>
                </a:solidFill>
                <a:latin typeface="Inter SemiBold"/>
                <a:ea typeface="Inter SemiBold"/>
                <a:cs typeface="Inter SemiBold"/>
                <a:sym typeface="Inter SemiBold"/>
              </a:defRPr>
            </a:lvl9pPr>
          </a:lstStyle>
          <a:p>
            <a:r>
              <a:rPr lang="en-US"/>
              <a:t>Thanks!</a:t>
            </a:r>
          </a:p>
        </p:txBody>
      </p:sp>
      <p:sp>
        <p:nvSpPr>
          <p:cNvPr id="3" name="Google Shape;681;p45">
            <a:extLst>
              <a:ext uri="{FF2B5EF4-FFF2-40B4-BE49-F238E27FC236}">
                <a16:creationId xmlns:a16="http://schemas.microsoft.com/office/drawing/2014/main" id="{7C26D0E3-05E5-CEA7-BDC3-061346C88E72}"/>
              </a:ext>
            </a:extLst>
          </p:cNvPr>
          <p:cNvSpPr txBox="1">
            <a:spLocks/>
          </p:cNvSpPr>
          <p:nvPr/>
        </p:nvSpPr>
        <p:spPr>
          <a:xfrm>
            <a:off x="967831" y="1574573"/>
            <a:ext cx="3520200" cy="113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600"/>
              <a:buFont typeface="Lato"/>
              <a:buNone/>
              <a:defRPr sz="1600" b="0" i="0" u="none" strike="noStrike" cap="none">
                <a:solidFill>
                  <a:schemeClr val="dk1"/>
                </a:solidFill>
                <a:latin typeface="Lato"/>
                <a:ea typeface="Lato"/>
                <a:cs typeface="Lato"/>
                <a:sym typeface="Lato"/>
              </a:defRPr>
            </a:lvl9pPr>
          </a:lstStyle>
          <a:p>
            <a:pPr marL="0" indent="0"/>
            <a:r>
              <a:rPr lang="en-US" dirty="0"/>
              <a:t>Do you have any questions?</a:t>
            </a:r>
          </a:p>
          <a:p>
            <a:pPr marL="0" indent="0"/>
            <a:r>
              <a:rPr lang="en-US" dirty="0"/>
              <a:t>Gaither.Stephens@GaitherDyn.com</a:t>
            </a:r>
          </a:p>
          <a:p>
            <a:pPr marL="0" indent="0"/>
            <a:r>
              <a:rPr lang="en-US" dirty="0" err="1"/>
              <a:t>GaitherDyn.com</a:t>
            </a:r>
            <a:endParaRPr lang="en-US" dirty="0"/>
          </a:p>
          <a:p>
            <a:pPr marL="0" indent="0"/>
            <a:r>
              <a:rPr lang="en-US" dirty="0"/>
              <a:t>CoCAlliance.org</a:t>
            </a:r>
          </a:p>
        </p:txBody>
      </p:sp>
    </p:spTree>
    <p:extLst>
      <p:ext uri="{BB962C8B-B14F-4D97-AF65-F5344CB8AC3E}">
        <p14:creationId xmlns:p14="http://schemas.microsoft.com/office/powerpoint/2010/main" val="832138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1BC5495F-2F7E-4D35-A449-6A4621B08F69}"/>
            </a:ext>
          </a:extLst>
        </p:cNvPr>
        <p:cNvGrpSpPr/>
        <p:nvPr/>
      </p:nvGrpSpPr>
      <p:grpSpPr>
        <a:xfrm>
          <a:off x="0" y="0"/>
          <a:ext cx="0" cy="0"/>
          <a:chOff x="0" y="0"/>
          <a:chExt cx="0" cy="0"/>
        </a:xfrm>
      </p:grpSpPr>
      <p:sp>
        <p:nvSpPr>
          <p:cNvPr id="227" name="Google Shape;227;p31">
            <a:extLst>
              <a:ext uri="{FF2B5EF4-FFF2-40B4-BE49-F238E27FC236}">
                <a16:creationId xmlns:a16="http://schemas.microsoft.com/office/drawing/2014/main" id="{4C1039BD-C33C-5E1F-70CD-4D1C6A905C6D}"/>
              </a:ext>
            </a:extLst>
          </p:cNvPr>
          <p:cNvSpPr txBox="1">
            <a:spLocks noGrp="1"/>
          </p:cNvSpPr>
          <p:nvPr>
            <p:ph type="title"/>
          </p:nvPr>
        </p:nvSpPr>
        <p:spPr>
          <a:xfrm>
            <a:off x="720000" y="445025"/>
            <a:ext cx="41607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Gaither Stephens</a:t>
            </a:r>
            <a:endParaRPr dirty="0"/>
          </a:p>
        </p:txBody>
      </p:sp>
      <p:sp>
        <p:nvSpPr>
          <p:cNvPr id="2" name="Google Shape;222;p30">
            <a:extLst>
              <a:ext uri="{FF2B5EF4-FFF2-40B4-BE49-F238E27FC236}">
                <a16:creationId xmlns:a16="http://schemas.microsoft.com/office/drawing/2014/main" id="{9E1CDAD7-DBB4-5170-D245-4EB798D93A9A}"/>
              </a:ext>
            </a:extLst>
          </p:cNvPr>
          <p:cNvSpPr txBox="1">
            <a:spLocks/>
          </p:cNvSpPr>
          <p:nvPr/>
        </p:nvSpPr>
        <p:spPr>
          <a:xfrm>
            <a:off x="754963" y="920919"/>
            <a:ext cx="6217800" cy="43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Lato"/>
                <a:ea typeface="Lato"/>
                <a:cs typeface="Lato"/>
                <a:sym typeface="Lato"/>
              </a:defRPr>
            </a:lvl9pPr>
          </a:lstStyle>
          <a:p>
            <a:pPr marL="0" indent="0">
              <a:buFont typeface="Nunito Light"/>
              <a:buNone/>
            </a:pPr>
            <a:r>
              <a:rPr lang="en-US" dirty="0">
                <a:solidFill>
                  <a:schemeClr val="accent3"/>
                </a:solidFill>
              </a:rPr>
              <a:t>Work in Homelessness</a:t>
            </a:r>
          </a:p>
        </p:txBody>
      </p:sp>
      <p:pic>
        <p:nvPicPr>
          <p:cNvPr id="6" name="Picture Placeholder 5" descr="Two men smiling at the camera&#10;&#10;AI-generated content may be incorrect.">
            <a:extLst>
              <a:ext uri="{FF2B5EF4-FFF2-40B4-BE49-F238E27FC236}">
                <a16:creationId xmlns:a16="http://schemas.microsoft.com/office/drawing/2014/main" id="{DA3602FA-9B18-C409-B2D9-A488ADACAC33}"/>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rot="5400000">
            <a:off x="4941888" y="1112838"/>
            <a:ext cx="4064000" cy="291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228;p31">
            <a:extLst>
              <a:ext uri="{FF2B5EF4-FFF2-40B4-BE49-F238E27FC236}">
                <a16:creationId xmlns:a16="http://schemas.microsoft.com/office/drawing/2014/main" id="{C4E52084-402E-0ACA-F04A-E1077B2BB073}"/>
              </a:ext>
            </a:extLst>
          </p:cNvPr>
          <p:cNvSpPr txBox="1">
            <a:spLocks noGrp="1"/>
          </p:cNvSpPr>
          <p:nvPr>
            <p:ph type="subTitle" idx="1"/>
          </p:nvPr>
        </p:nvSpPr>
        <p:spPr>
          <a:xfrm>
            <a:off x="754964" y="1246754"/>
            <a:ext cx="4760012" cy="3743990"/>
          </a:xfrm>
          <a:prstGeom prst="rect">
            <a:avLst/>
          </a:prstGeom>
        </p:spPr>
        <p:txBody>
          <a:bodyPr spcFirstLastPara="1" wrap="square" lIns="91425" tIns="91425" rIns="91425" bIns="91425" anchor="t" anchorCtr="0">
            <a:noAutofit/>
          </a:bodyPr>
          <a:lstStyle/>
          <a:p>
            <a:pPr marL="285750" indent="-285750">
              <a:lnSpc>
                <a:spcPct val="120000"/>
              </a:lnSpc>
              <a:buClr>
                <a:schemeClr val="tx1"/>
              </a:buClr>
            </a:pPr>
            <a:r>
              <a:rPr lang="en-US" sz="1600" dirty="0"/>
              <a:t>Charlotte County Homeless Coalition</a:t>
            </a:r>
          </a:p>
          <a:p>
            <a:pPr marL="742950" lvl="1" indent="-285750" algn="l">
              <a:lnSpc>
                <a:spcPct val="120000"/>
              </a:lnSpc>
              <a:buClr>
                <a:schemeClr val="tx1"/>
              </a:buClr>
            </a:pPr>
            <a:r>
              <a:rPr lang="en-US" sz="1600" dirty="0"/>
              <a:t>Data Analyst Board Member</a:t>
            </a:r>
          </a:p>
          <a:p>
            <a:pPr marL="742950" lvl="1" indent="-285750" algn="l">
              <a:lnSpc>
                <a:spcPct val="120000"/>
              </a:lnSpc>
              <a:buClr>
                <a:schemeClr val="tx1"/>
              </a:buClr>
            </a:pPr>
            <a:r>
              <a:rPr lang="en-US" sz="1600" dirty="0"/>
              <a:t>Gulf Coast Partnership Chief Technology Officer</a:t>
            </a:r>
          </a:p>
          <a:p>
            <a:pPr marL="285750" indent="-285750">
              <a:lnSpc>
                <a:spcPct val="120000"/>
              </a:lnSpc>
              <a:buClr>
                <a:schemeClr val="tx1"/>
              </a:buClr>
            </a:pPr>
            <a:r>
              <a:rPr lang="en-US" sz="1600" dirty="0"/>
              <a:t>Gaither Dynamic</a:t>
            </a:r>
          </a:p>
          <a:p>
            <a:pPr marL="742950" lvl="1" indent="-285750" algn="l">
              <a:lnSpc>
                <a:spcPct val="120000"/>
              </a:lnSpc>
              <a:buClr>
                <a:schemeClr val="tx1"/>
              </a:buClr>
            </a:pPr>
            <a:r>
              <a:rPr lang="en-US" sz="1600" dirty="0"/>
              <a:t>CEO – built dashboards for 60+ communities</a:t>
            </a:r>
          </a:p>
          <a:p>
            <a:pPr marL="285750" indent="-285750">
              <a:lnSpc>
                <a:spcPct val="120000"/>
              </a:lnSpc>
              <a:buClr>
                <a:schemeClr val="tx1"/>
              </a:buClr>
            </a:pPr>
            <a:r>
              <a:rPr lang="en-US" sz="1600" dirty="0"/>
              <a:t>CoC Alliance</a:t>
            </a:r>
          </a:p>
          <a:p>
            <a:pPr marL="742950" lvl="1" indent="-285750" algn="l">
              <a:lnSpc>
                <a:spcPct val="120000"/>
              </a:lnSpc>
              <a:buClr>
                <a:schemeClr val="tx1"/>
              </a:buClr>
            </a:pPr>
            <a:r>
              <a:rPr lang="en-US" sz="1600" dirty="0"/>
              <a:t>Founder/President</a:t>
            </a:r>
          </a:p>
          <a:p>
            <a:pPr marL="285750" indent="-285750">
              <a:lnSpc>
                <a:spcPct val="120000"/>
              </a:lnSpc>
              <a:buClr>
                <a:schemeClr val="tx1"/>
              </a:buClr>
            </a:pPr>
            <a:r>
              <a:rPr lang="en-US" sz="1600" dirty="0"/>
              <a:t>NHSDC, FCEH, FHC, PCHO</a:t>
            </a:r>
          </a:p>
          <a:p>
            <a:pPr marL="742950" lvl="1" indent="-285750" algn="l">
              <a:lnSpc>
                <a:spcPct val="120000"/>
              </a:lnSpc>
              <a:buClr>
                <a:schemeClr val="tx1"/>
              </a:buClr>
            </a:pPr>
            <a:r>
              <a:rPr lang="en-US" sz="1600" dirty="0"/>
              <a:t>National Presenter</a:t>
            </a:r>
            <a:endParaRPr lang="en-US" sz="1600" b="1" dirty="0"/>
          </a:p>
        </p:txBody>
      </p:sp>
    </p:spTree>
    <p:extLst>
      <p:ext uri="{BB962C8B-B14F-4D97-AF65-F5344CB8AC3E}">
        <p14:creationId xmlns:p14="http://schemas.microsoft.com/office/powerpoint/2010/main" val="10114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39EE14A2-CF08-7579-8F4E-C6A2539BD34C}"/>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82BA942A-FCB1-9100-2F49-2F780CC70ECD}"/>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t="-267"/>
          <a:stretch>
            <a:fillRect/>
          </a:stretch>
        </p:blipFill>
        <p:spPr>
          <a:xfrm>
            <a:off x="-25" y="-13725"/>
            <a:ext cx="9143995" cy="5157302"/>
          </a:xfrm>
          <a:prstGeom prst="rect">
            <a:avLst/>
          </a:prstGeom>
        </p:spPr>
      </p:pic>
      <p:sp>
        <p:nvSpPr>
          <p:cNvPr id="258" name="Google Shape;258;p34">
            <a:extLst>
              <a:ext uri="{FF2B5EF4-FFF2-40B4-BE49-F238E27FC236}">
                <a16:creationId xmlns:a16="http://schemas.microsoft.com/office/drawing/2014/main" id="{1D413DE0-81BA-CADB-E9D1-FE3939975B08}"/>
              </a:ext>
            </a:extLst>
          </p:cNvPr>
          <p:cNvSpPr txBox="1">
            <a:spLocks noGrp="1"/>
          </p:cNvSpPr>
          <p:nvPr>
            <p:ph type="title"/>
          </p:nvPr>
        </p:nvSpPr>
        <p:spPr>
          <a:xfrm>
            <a:off x="1144322" y="4231530"/>
            <a:ext cx="6855300" cy="4711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Charlotte County Homeless Coalition Staff Photo 2016</a:t>
            </a:r>
            <a:endParaRPr sz="2000" dirty="0"/>
          </a:p>
        </p:txBody>
      </p:sp>
      <p:sp>
        <p:nvSpPr>
          <p:cNvPr id="9" name="Right Arrow 8">
            <a:extLst>
              <a:ext uri="{FF2B5EF4-FFF2-40B4-BE49-F238E27FC236}">
                <a16:creationId xmlns:a16="http://schemas.microsoft.com/office/drawing/2014/main" id="{1B2B932E-A455-9C5D-B80A-879EA4004C0A}"/>
              </a:ext>
            </a:extLst>
          </p:cNvPr>
          <p:cNvSpPr/>
          <p:nvPr/>
        </p:nvSpPr>
        <p:spPr>
          <a:xfrm rot="1840885">
            <a:off x="1959428" y="927464"/>
            <a:ext cx="1058092" cy="64008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A48206-C78E-0F79-F152-7D16107DBF2B}"/>
              </a:ext>
            </a:extLst>
          </p:cNvPr>
          <p:cNvSpPr txBox="1"/>
          <p:nvPr/>
        </p:nvSpPr>
        <p:spPr>
          <a:xfrm>
            <a:off x="718457" y="628144"/>
            <a:ext cx="1280160" cy="923330"/>
          </a:xfrm>
          <a:prstGeom prst="rect">
            <a:avLst/>
          </a:prstGeom>
          <a:noFill/>
        </p:spPr>
        <p:txBody>
          <a:bodyPr wrap="square" rtlCol="0">
            <a:spAutoFit/>
          </a:bodyPr>
          <a:lstStyle/>
          <a:p>
            <a:r>
              <a:rPr lang="en-US" sz="5400" b="1" dirty="0">
                <a:ln w="28575">
                  <a:solidFill>
                    <a:schemeClr val="bg2"/>
                  </a:solidFill>
                </a:ln>
                <a:solidFill>
                  <a:srgbClr val="00B050"/>
                </a:solidFill>
              </a:rPr>
              <a:t>ME</a:t>
            </a:r>
          </a:p>
        </p:txBody>
      </p:sp>
    </p:spTree>
    <p:extLst>
      <p:ext uri="{BB962C8B-B14F-4D97-AF65-F5344CB8AC3E}">
        <p14:creationId xmlns:p14="http://schemas.microsoft.com/office/powerpoint/2010/main" val="195045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30343269-A5F2-A8E6-A422-9AFFCDD4F428}"/>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C296AF57-315A-FBBE-9926-36BC7FA56974}"/>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258" name="Google Shape;258;p34">
            <a:extLst>
              <a:ext uri="{FF2B5EF4-FFF2-40B4-BE49-F238E27FC236}">
                <a16:creationId xmlns:a16="http://schemas.microsoft.com/office/drawing/2014/main" id="{A5EDB5A1-7B55-9A06-23C5-68B20B82C657}"/>
              </a:ext>
            </a:extLst>
          </p:cNvPr>
          <p:cNvSpPr txBox="1">
            <a:spLocks noGrp="1"/>
          </p:cNvSpPr>
          <p:nvPr>
            <p:ph type="title"/>
          </p:nvPr>
        </p:nvSpPr>
        <p:spPr>
          <a:xfrm>
            <a:off x="1092861" y="4155330"/>
            <a:ext cx="6958278" cy="4711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Charlotte County Homeless Coalition Board Photo 2024</a:t>
            </a:r>
            <a:endParaRPr sz="2000" dirty="0"/>
          </a:p>
        </p:txBody>
      </p:sp>
      <p:sp>
        <p:nvSpPr>
          <p:cNvPr id="2" name="Right Arrow 1">
            <a:extLst>
              <a:ext uri="{FF2B5EF4-FFF2-40B4-BE49-F238E27FC236}">
                <a16:creationId xmlns:a16="http://schemas.microsoft.com/office/drawing/2014/main" id="{B1E9BD08-8E32-3145-E673-A8A0833E139D}"/>
              </a:ext>
            </a:extLst>
          </p:cNvPr>
          <p:cNvSpPr/>
          <p:nvPr/>
        </p:nvSpPr>
        <p:spPr>
          <a:xfrm rot="4039091">
            <a:off x="1214147" y="369594"/>
            <a:ext cx="1017922" cy="64008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314D24-7EA6-3D9A-7910-20C7358B67F0}"/>
              </a:ext>
            </a:extLst>
          </p:cNvPr>
          <p:cNvSpPr txBox="1"/>
          <p:nvPr/>
        </p:nvSpPr>
        <p:spPr>
          <a:xfrm>
            <a:off x="209006" y="-128483"/>
            <a:ext cx="1231559" cy="923330"/>
          </a:xfrm>
          <a:prstGeom prst="rect">
            <a:avLst/>
          </a:prstGeom>
          <a:noFill/>
        </p:spPr>
        <p:txBody>
          <a:bodyPr wrap="square" rtlCol="0">
            <a:spAutoFit/>
          </a:bodyPr>
          <a:lstStyle/>
          <a:p>
            <a:r>
              <a:rPr lang="en-US" sz="5400" b="1" dirty="0">
                <a:ln w="28575">
                  <a:solidFill>
                    <a:schemeClr val="bg2"/>
                  </a:solidFill>
                </a:ln>
                <a:solidFill>
                  <a:srgbClr val="00B050"/>
                </a:solidFill>
              </a:rPr>
              <a:t>ME</a:t>
            </a:r>
          </a:p>
        </p:txBody>
      </p:sp>
    </p:spTree>
    <p:extLst>
      <p:ext uri="{BB962C8B-B14F-4D97-AF65-F5344CB8AC3E}">
        <p14:creationId xmlns:p14="http://schemas.microsoft.com/office/powerpoint/2010/main" val="2306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par>
                                <p:cTn id="20" presetID="52" presetClass="entr" presetSubtype="0"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Scale>
                                      <p:cBhvr>
                                        <p:cTn id="2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
                                        </p:tgtEl>
                                        <p:attrNameLst>
                                          <p:attrName>ppt_x</p:attrName>
                                          <p:attrName>ppt_y</p:attrName>
                                        </p:attrNameLst>
                                      </p:cBhvr>
                                    </p:animMotion>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2F5F3A27-6445-A337-9CE3-E7764836DBCE}"/>
            </a:ext>
          </a:extLst>
        </p:cNvPr>
        <p:cNvGrpSpPr/>
        <p:nvPr/>
      </p:nvGrpSpPr>
      <p:grpSpPr>
        <a:xfrm>
          <a:off x="0" y="0"/>
          <a:ext cx="0" cy="0"/>
          <a:chOff x="0" y="0"/>
          <a:chExt cx="0" cy="0"/>
        </a:xfrm>
      </p:grpSpPr>
      <p:pic>
        <p:nvPicPr>
          <p:cNvPr id="256" name="Google Shape;256;p34">
            <a:extLst>
              <a:ext uri="{FF2B5EF4-FFF2-40B4-BE49-F238E27FC236}">
                <a16:creationId xmlns:a16="http://schemas.microsoft.com/office/drawing/2014/main" id="{920C469B-D274-056E-A67A-06F2B7FC6D66}"/>
              </a:ext>
            </a:extLst>
          </p:cNvPr>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58" name="Google Shape;258;p34">
            <a:extLst>
              <a:ext uri="{FF2B5EF4-FFF2-40B4-BE49-F238E27FC236}">
                <a16:creationId xmlns:a16="http://schemas.microsoft.com/office/drawing/2014/main" id="{D0088C08-D79E-80E2-64C1-AA5BA12B457F}"/>
              </a:ext>
            </a:extLst>
          </p:cNvPr>
          <p:cNvSpPr txBox="1">
            <a:spLocks noGrp="1"/>
          </p:cNvSpPr>
          <p:nvPr>
            <p:ph type="title"/>
          </p:nvPr>
        </p:nvSpPr>
        <p:spPr>
          <a:xfrm>
            <a:off x="159026" y="638589"/>
            <a:ext cx="3190905" cy="3866322"/>
          </a:xfrm>
          <a:prstGeom prst="rect">
            <a:avLst/>
          </a:prstGeom>
          <a:solidFill>
            <a:schemeClr val="lt1">
              <a:alpha val="71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t>Why This Work Matters</a:t>
            </a:r>
            <a:endParaRPr sz="5400" b="1" dirty="0"/>
          </a:p>
        </p:txBody>
      </p:sp>
    </p:spTree>
    <p:extLst>
      <p:ext uri="{BB962C8B-B14F-4D97-AF65-F5344CB8AC3E}">
        <p14:creationId xmlns:p14="http://schemas.microsoft.com/office/powerpoint/2010/main" val="800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dissolve">
                                      <p:cBhvr>
                                        <p:cTn id="7" dur="2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theme/theme1.xml><?xml version="1.0" encoding="utf-8"?>
<a:theme xmlns:a="http://schemas.openxmlformats.org/drawingml/2006/main" name="Data Visualization and Communication - Master of Science in Biostatistics by Slidesgo">
  <a:themeElements>
    <a:clrScheme name="Simple Light">
      <a:dk1>
        <a:srgbClr val="EEEEEE"/>
      </a:dk1>
      <a:lt1>
        <a:srgbClr val="054394"/>
      </a:lt1>
      <a:dk2>
        <a:srgbClr val="090041"/>
      </a:dk2>
      <a:lt2>
        <a:srgbClr val="184D9A"/>
      </a:lt2>
      <a:accent1>
        <a:srgbClr val="3C66A6"/>
      </a:accent1>
      <a:accent2>
        <a:srgbClr val="678AC5"/>
      </a:accent2>
      <a:accent3>
        <a:srgbClr val="99B5E6"/>
      </a:accent3>
      <a:accent4>
        <a:srgbClr val="D2DCF0"/>
      </a:accent4>
      <a:accent5>
        <a:srgbClr val="FFFFFF"/>
      </a:accent5>
      <a:accent6>
        <a:srgbClr val="FFFFFF"/>
      </a:accent6>
      <a:hlink>
        <a:srgbClr val="EEEEE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313C1CB05514B84AA55AB377B22FF" ma:contentTypeVersion="16" ma:contentTypeDescription="Create a new document." ma:contentTypeScope="" ma:versionID="f3fb3f214df27b8adb8514ac0a9e7722">
  <xsd:schema xmlns:xsd="http://www.w3.org/2001/XMLSchema" xmlns:xs="http://www.w3.org/2001/XMLSchema" xmlns:p="http://schemas.microsoft.com/office/2006/metadata/properties" xmlns:ns2="a1466dfc-30b0-41e6-abc8-f3b8d1334b5a" xmlns:ns3="098fa797-9a57-4cc4-89ba-7f3e5a3bd803" targetNamespace="http://schemas.microsoft.com/office/2006/metadata/properties" ma:root="true" ma:fieldsID="b203419c3874c99fe89f59793929114a" ns2:_="" ns3:_="">
    <xsd:import namespace="a1466dfc-30b0-41e6-abc8-f3b8d1334b5a"/>
    <xsd:import namespace="098fa797-9a57-4cc4-89ba-7f3e5a3bd80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66dfc-30b0-41e6-abc8-f3b8d1334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6fbb438-c2a6-461a-893d-dc2eb898d69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8fa797-9a57-4cc4-89ba-7f3e5a3bd80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a0f3047-bfa9-4a01-989b-8e5ccfec41ed}" ma:internalName="TaxCatchAll" ma:showField="CatchAllData" ma:web="098fa797-9a57-4cc4-89ba-7f3e5a3bd8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8fa797-9a57-4cc4-89ba-7f3e5a3bd803" xsi:nil="true"/>
    <lcf76f155ced4ddcb4097134ff3c332f xmlns="a1466dfc-30b0-41e6-abc8-f3b8d1334b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BAD57E-EB5B-4346-AF41-CA64B1FB096C}">
  <ds:schemaRefs>
    <ds:schemaRef ds:uri="098fa797-9a57-4cc4-89ba-7f3e5a3bd803"/>
    <ds:schemaRef ds:uri="a1466dfc-30b0-41e6-abc8-f3b8d1334b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E6EB912D-937C-4D92-9C27-09F143BD383D}">
  <ds:schemaRefs>
    <ds:schemaRef ds:uri="http://schemas.microsoft.com/sharepoint/v3/contenttype/forms"/>
  </ds:schemaRefs>
</ds:datastoreItem>
</file>

<file path=customXml/itemProps3.xml><?xml version="1.0" encoding="utf-8"?>
<ds:datastoreItem xmlns:ds="http://schemas.openxmlformats.org/officeDocument/2006/customXml" ds:itemID="{6D16D128-6EEB-454E-B8C9-9CD3BE0AC737}">
  <ds:schemaRefs>
    <ds:schemaRef ds:uri="http://schemas.microsoft.com/office/2006/metadata/properties"/>
    <ds:schemaRef ds:uri="098fa797-9a57-4cc4-89ba-7f3e5a3bd803"/>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a1466dfc-30b0-41e6-abc8-f3b8d1334b5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11632</TotalTime>
  <Words>6688</Words>
  <Application>Microsoft Macintosh PowerPoint</Application>
  <PresentationFormat>On-screen Show (16:9)</PresentationFormat>
  <Paragraphs>752</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Inter SemiBold</vt:lpstr>
      <vt:lpstr>Nunito Light</vt:lpstr>
      <vt:lpstr>Arial</vt:lpstr>
      <vt:lpstr>Inter</vt:lpstr>
      <vt:lpstr>Lato</vt:lpstr>
      <vt:lpstr>Wingdings</vt:lpstr>
      <vt:lpstr>Data Visualization and Communication - Master of Science in Biostatistics by Slidesgo</vt:lpstr>
      <vt:lpstr>Race, Rent, and Power</vt:lpstr>
      <vt:lpstr>01</vt:lpstr>
      <vt:lpstr>Rethinking Equity: A Shared Starting Point</vt:lpstr>
      <vt:lpstr>Who is Gaither Stephens?</vt:lpstr>
      <vt:lpstr>Gaither Stephens</vt:lpstr>
      <vt:lpstr>Gaither Stephens</vt:lpstr>
      <vt:lpstr>Charlotte County Homeless Coalition Staff Photo 2016</vt:lpstr>
      <vt:lpstr>Charlotte County Homeless Coalition Board Photo 2024</vt:lpstr>
      <vt:lpstr>Why This Work Matters</vt:lpstr>
      <vt:lpstr>Racial Equity – The Foundation</vt:lpstr>
      <vt:lpstr>PowerPoint Presentation</vt:lpstr>
      <vt:lpstr>PowerPoint Presentation</vt:lpstr>
      <vt:lpstr>PowerPoint Presentation</vt:lpstr>
      <vt:lpstr>PowerPoint Presentation</vt:lpstr>
      <vt:lpstr>PowerPoint Presentation</vt:lpstr>
      <vt:lpstr>PowerPoint Presentation</vt:lpstr>
      <vt:lpstr>The 1960s – Fair Housing in Name Only</vt:lpstr>
      <vt:lpstr>The 1970s – Credit and Reinvestment</vt:lpstr>
      <vt:lpstr>The 1980s-2010s – Inequities Grow</vt:lpstr>
      <vt:lpstr>The 2020s – Inequities Further Exposed</vt:lpstr>
      <vt:lpstr>Rent Pressure and Power Today</vt:lpstr>
      <vt:lpstr>From Rent to Homelessness</vt:lpstr>
      <vt:lpstr>PCHO Racial Equity Dashboard GaitherDyn.com/equity</vt:lpstr>
      <vt:lpstr>Data as Truth-Teller</vt:lpstr>
      <vt:lpstr>“When we fail to count people accurately, we fail to serve them effectively.” -Dr. Martin Luther King, Jr.</vt:lpstr>
      <vt:lpstr>Data as Truth-Teller</vt:lpstr>
      <vt:lpstr>Data Definitions</vt:lpstr>
      <vt:lpstr>Example Client Data Table </vt:lpstr>
      <vt:lpstr>Data Row (Record or Tuple) </vt:lpstr>
      <vt:lpstr>Data Column (Field)</vt:lpstr>
      <vt:lpstr>Data Field Value </vt:lpstr>
      <vt:lpstr>Data ID (Identifier)</vt:lpstr>
      <vt:lpstr>PII (Personally Identifiable Information)</vt:lpstr>
      <vt:lpstr>Personally Identifiable Information (PII)</vt:lpstr>
      <vt:lpstr>2 Types of PII</vt:lpstr>
      <vt:lpstr>3 Ways to Protect PII</vt:lpstr>
      <vt:lpstr>Homeless Data Life Cycle</vt:lpstr>
      <vt:lpstr>Seeing the Story: From Numbers to Meaning</vt:lpstr>
      <vt:lpstr>Example Data Dashboard PCHO Community Snapshot Dashboard</vt:lpstr>
      <vt:lpstr>Anscombe’s Quartet</vt:lpstr>
      <vt:lpstr>Anscombe’s Quartet Data Table</vt:lpstr>
      <vt:lpstr>Anscombe’s Quartet Summary Statistics</vt:lpstr>
      <vt:lpstr>Anscombe’s Quartet Visualized</vt:lpstr>
      <vt:lpstr>Datasaurus Rex &amp; The Datasaurus Dozen</vt:lpstr>
      <vt:lpstr>Visual Reporting Definitions</vt:lpstr>
      <vt:lpstr>Visualization</vt:lpstr>
      <vt:lpstr>Visualizing Apples</vt:lpstr>
      <vt:lpstr>Visualizing Apples</vt:lpstr>
      <vt:lpstr>Visualizing Apples</vt:lpstr>
      <vt:lpstr>Key Performance Indicators (KPI’s)</vt:lpstr>
      <vt:lpstr>Data Dashboard</vt:lpstr>
      <vt:lpstr>2 Types of Data Dashboards</vt:lpstr>
      <vt:lpstr>Explanatory Dashboard Example Community Analysis Dashboard</vt:lpstr>
      <vt:lpstr>Exploratory Dashboard Example Community Equity Dashboard</vt:lpstr>
      <vt:lpstr>PowerPoint Presentation</vt:lpstr>
      <vt:lpstr>Life Demo: Equity in Action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First, Equity Always</dc:title>
  <cp:lastModifiedBy>Gaither Stephens</cp:lastModifiedBy>
  <cp:revision>4</cp:revision>
  <cp:lastPrinted>2025-10-17T17:17:35Z</cp:lastPrinted>
  <dcterms:modified xsi:type="dcterms:W3CDTF">2025-10-17T18:21:34Z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0x010100A46313C1CB05514B84AA55AB377B22FF</vt:lpwstr>
  </property>
  <property fmtid="{D5CDD505-2E9C-101B-9397-08002B2CF9AE}" pid="3" name="MediaServiceImageTags">
    <vt:lpwstr/>
  </property>
</Properties>
</file>